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406" r:id="rId6"/>
    <p:sldId id="528" r:id="rId7"/>
    <p:sldId id="527" r:id="rId8"/>
    <p:sldId id="409" r:id="rId9"/>
    <p:sldId id="261" r:id="rId10"/>
    <p:sldId id="262" r:id="rId11"/>
    <p:sldId id="263" r:id="rId12"/>
    <p:sldId id="264" r:id="rId13"/>
    <p:sldId id="265" r:id="rId14"/>
    <p:sldId id="266" r:id="rId15"/>
    <p:sldId id="267" r:id="rId16"/>
    <p:sldId id="268" r:id="rId17"/>
    <p:sldId id="269" r:id="rId18"/>
    <p:sldId id="270" r:id="rId19"/>
    <p:sldId id="271" r:id="rId20"/>
    <p:sldId id="295" r:id="rId21"/>
    <p:sldId id="273" r:id="rId22"/>
    <p:sldId id="290" r:id="rId23"/>
    <p:sldId id="274" r:id="rId24"/>
    <p:sldId id="275" r:id="rId25"/>
    <p:sldId id="276" r:id="rId26"/>
    <p:sldId id="277" r:id="rId27"/>
    <p:sldId id="279" r:id="rId28"/>
    <p:sldId id="281" r:id="rId29"/>
    <p:sldId id="414" r:id="rId30"/>
    <p:sldId id="294" r:id="rId31"/>
    <p:sldId id="257" r:id="rId32"/>
  </p:sldIdLst>
  <p:sldSz cx="12192000" cy="6858000"/>
  <p:notesSz cx="6858000" cy="9144000"/>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ADB89-D1AA-F242-835A-CB4412217F41}" v="1" dt="2022-07-29T14:40:42.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67" autoAdjust="0"/>
    <p:restoredTop sz="96327"/>
  </p:normalViewPr>
  <p:slideViewPr>
    <p:cSldViewPr snapToGrid="0">
      <p:cViewPr varScale="1">
        <p:scale>
          <a:sx n="128" d="100"/>
          <a:sy n="128" d="100"/>
        </p:scale>
        <p:origin x="8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kBush\Downloads\MNFCTRIRSA.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mj-lt"/>
              </a:rPr>
              <a:t>US Manufacturing</a:t>
            </a:r>
          </a:p>
          <a:p>
            <a:pPr>
              <a:defRPr/>
            </a:pPr>
            <a:r>
              <a:rPr lang="en-US" sz="1100" dirty="0">
                <a:latin typeface="+mj-lt"/>
              </a:rPr>
              <a:t>Inventory</a:t>
            </a:r>
            <a:r>
              <a:rPr lang="en-US" sz="1100" baseline="0" dirty="0">
                <a:latin typeface="+mj-lt"/>
              </a:rPr>
              <a:t> to Sales</a:t>
            </a:r>
            <a:r>
              <a:rPr lang="en-US" baseline="0" dirty="0">
                <a:latin typeface="+mj-lt"/>
              </a:rPr>
              <a:t> </a:t>
            </a:r>
          </a:p>
          <a:p>
            <a:pPr>
              <a:defRPr/>
            </a:pPr>
            <a:r>
              <a:rPr lang="en-US" sz="1000" baseline="0" dirty="0">
                <a:latin typeface="+mj-lt"/>
              </a:rPr>
              <a:t>1995 - 2020</a:t>
            </a:r>
            <a:endParaRPr lang="en-US" sz="1000" dirty="0">
              <a:latin typeface="+mj-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7030A0"/>
              </a:solidFill>
              <a:round/>
            </a:ln>
            <a:effectLst/>
          </c:spPr>
          <c:marker>
            <c:symbol val="none"/>
          </c:marker>
          <c:cat>
            <c:numRef>
              <c:f>MNFCTRIRSA!$A$38:$A$348</c:f>
              <c:numCache>
                <c:formatCode>m/d/yyyy</c:formatCode>
                <c:ptCount val="311"/>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numCache>
            </c:numRef>
          </c:cat>
          <c:val>
            <c:numRef>
              <c:f>MNFCTRIRSA!$B$38:$B$348</c:f>
              <c:numCache>
                <c:formatCode>General</c:formatCode>
                <c:ptCount val="311"/>
                <c:pt idx="0">
                  <c:v>1.41</c:v>
                </c:pt>
                <c:pt idx="1">
                  <c:v>1.41</c:v>
                </c:pt>
                <c:pt idx="2">
                  <c:v>1.44</c:v>
                </c:pt>
                <c:pt idx="3">
                  <c:v>1.42</c:v>
                </c:pt>
                <c:pt idx="4">
                  <c:v>1.46</c:v>
                </c:pt>
                <c:pt idx="5">
                  <c:v>1.45</c:v>
                </c:pt>
                <c:pt idx="6">
                  <c:v>1.46</c:v>
                </c:pt>
                <c:pt idx="7">
                  <c:v>1.45</c:v>
                </c:pt>
                <c:pt idx="8">
                  <c:v>1.43</c:v>
                </c:pt>
                <c:pt idx="9">
                  <c:v>1.45</c:v>
                </c:pt>
                <c:pt idx="10">
                  <c:v>1.45</c:v>
                </c:pt>
                <c:pt idx="11">
                  <c:v>1.41</c:v>
                </c:pt>
                <c:pt idx="12">
                  <c:v>1.49</c:v>
                </c:pt>
                <c:pt idx="13">
                  <c:v>1.52</c:v>
                </c:pt>
                <c:pt idx="14">
                  <c:v>1.45</c:v>
                </c:pt>
                <c:pt idx="15">
                  <c:v>1.45</c:v>
                </c:pt>
                <c:pt idx="16">
                  <c:v>1.42</c:v>
                </c:pt>
                <c:pt idx="17">
                  <c:v>1.41</c:v>
                </c:pt>
                <c:pt idx="18">
                  <c:v>1.42</c:v>
                </c:pt>
                <c:pt idx="19">
                  <c:v>1.42</c:v>
                </c:pt>
                <c:pt idx="20">
                  <c:v>1.41</c:v>
                </c:pt>
                <c:pt idx="21">
                  <c:v>1.43</c:v>
                </c:pt>
                <c:pt idx="22">
                  <c:v>1.4</c:v>
                </c:pt>
                <c:pt idx="23">
                  <c:v>1.4</c:v>
                </c:pt>
                <c:pt idx="24">
                  <c:v>1.4</c:v>
                </c:pt>
                <c:pt idx="25">
                  <c:v>1.37</c:v>
                </c:pt>
                <c:pt idx="26">
                  <c:v>1.37</c:v>
                </c:pt>
                <c:pt idx="27">
                  <c:v>1.36</c:v>
                </c:pt>
                <c:pt idx="28">
                  <c:v>1.38</c:v>
                </c:pt>
                <c:pt idx="29">
                  <c:v>1.36</c:v>
                </c:pt>
                <c:pt idx="30">
                  <c:v>1.35</c:v>
                </c:pt>
                <c:pt idx="31">
                  <c:v>1.36</c:v>
                </c:pt>
                <c:pt idx="32">
                  <c:v>1.36</c:v>
                </c:pt>
                <c:pt idx="33">
                  <c:v>1.37</c:v>
                </c:pt>
                <c:pt idx="34">
                  <c:v>1.34</c:v>
                </c:pt>
                <c:pt idx="35">
                  <c:v>1.36</c:v>
                </c:pt>
                <c:pt idx="36">
                  <c:v>1.39</c:v>
                </c:pt>
                <c:pt idx="37">
                  <c:v>1.36</c:v>
                </c:pt>
                <c:pt idx="38">
                  <c:v>1.37</c:v>
                </c:pt>
                <c:pt idx="39">
                  <c:v>1.39</c:v>
                </c:pt>
                <c:pt idx="40">
                  <c:v>1.38</c:v>
                </c:pt>
                <c:pt idx="41">
                  <c:v>1.41</c:v>
                </c:pt>
                <c:pt idx="42">
                  <c:v>1.43</c:v>
                </c:pt>
                <c:pt idx="43">
                  <c:v>1.39</c:v>
                </c:pt>
                <c:pt idx="44">
                  <c:v>1.38</c:v>
                </c:pt>
                <c:pt idx="45">
                  <c:v>1.38</c:v>
                </c:pt>
                <c:pt idx="46">
                  <c:v>1.38</c:v>
                </c:pt>
                <c:pt idx="47">
                  <c:v>1.37</c:v>
                </c:pt>
                <c:pt idx="48">
                  <c:v>1.35</c:v>
                </c:pt>
                <c:pt idx="49">
                  <c:v>1.34</c:v>
                </c:pt>
                <c:pt idx="50">
                  <c:v>1.37</c:v>
                </c:pt>
                <c:pt idx="51">
                  <c:v>1.36</c:v>
                </c:pt>
                <c:pt idx="52">
                  <c:v>1.34</c:v>
                </c:pt>
                <c:pt idx="53">
                  <c:v>1.35</c:v>
                </c:pt>
                <c:pt idx="54">
                  <c:v>1.35</c:v>
                </c:pt>
                <c:pt idx="55">
                  <c:v>1.33</c:v>
                </c:pt>
                <c:pt idx="56">
                  <c:v>1.34</c:v>
                </c:pt>
                <c:pt idx="57">
                  <c:v>1.33</c:v>
                </c:pt>
                <c:pt idx="58">
                  <c:v>1.34</c:v>
                </c:pt>
                <c:pt idx="59">
                  <c:v>1.34</c:v>
                </c:pt>
                <c:pt idx="60">
                  <c:v>1.31</c:v>
                </c:pt>
                <c:pt idx="61">
                  <c:v>1.37</c:v>
                </c:pt>
                <c:pt idx="62">
                  <c:v>1.34</c:v>
                </c:pt>
                <c:pt idx="63">
                  <c:v>1.32</c:v>
                </c:pt>
                <c:pt idx="64">
                  <c:v>1.35</c:v>
                </c:pt>
                <c:pt idx="65">
                  <c:v>1.34</c:v>
                </c:pt>
                <c:pt idx="66">
                  <c:v>1.35</c:v>
                </c:pt>
                <c:pt idx="67">
                  <c:v>1.38</c:v>
                </c:pt>
                <c:pt idx="68">
                  <c:v>1.34</c:v>
                </c:pt>
                <c:pt idx="69">
                  <c:v>1.38</c:v>
                </c:pt>
                <c:pt idx="70">
                  <c:v>1.39</c:v>
                </c:pt>
                <c:pt idx="71">
                  <c:v>1.37</c:v>
                </c:pt>
                <c:pt idx="72">
                  <c:v>1.41</c:v>
                </c:pt>
                <c:pt idx="73">
                  <c:v>1.38</c:v>
                </c:pt>
                <c:pt idx="74">
                  <c:v>1.39</c:v>
                </c:pt>
                <c:pt idx="75">
                  <c:v>1.42</c:v>
                </c:pt>
                <c:pt idx="76">
                  <c:v>1.38</c:v>
                </c:pt>
                <c:pt idx="77">
                  <c:v>1.39</c:v>
                </c:pt>
                <c:pt idx="78">
                  <c:v>1.39</c:v>
                </c:pt>
                <c:pt idx="79">
                  <c:v>1.36</c:v>
                </c:pt>
                <c:pt idx="80">
                  <c:v>1.38</c:v>
                </c:pt>
                <c:pt idx="81">
                  <c:v>1.37</c:v>
                </c:pt>
                <c:pt idx="82">
                  <c:v>1.36</c:v>
                </c:pt>
                <c:pt idx="83">
                  <c:v>1.33</c:v>
                </c:pt>
                <c:pt idx="84">
                  <c:v>1.33</c:v>
                </c:pt>
                <c:pt idx="85">
                  <c:v>1.31</c:v>
                </c:pt>
                <c:pt idx="86">
                  <c:v>1.3</c:v>
                </c:pt>
                <c:pt idx="87">
                  <c:v>1.28</c:v>
                </c:pt>
                <c:pt idx="88">
                  <c:v>1.27</c:v>
                </c:pt>
                <c:pt idx="89">
                  <c:v>1.27</c:v>
                </c:pt>
                <c:pt idx="90">
                  <c:v>1.28</c:v>
                </c:pt>
                <c:pt idx="91">
                  <c:v>1.27</c:v>
                </c:pt>
                <c:pt idx="92">
                  <c:v>1.27</c:v>
                </c:pt>
                <c:pt idx="93">
                  <c:v>1.28</c:v>
                </c:pt>
                <c:pt idx="94">
                  <c:v>1.27</c:v>
                </c:pt>
                <c:pt idx="95">
                  <c:v>1.3</c:v>
                </c:pt>
                <c:pt idx="96">
                  <c:v>1.28</c:v>
                </c:pt>
                <c:pt idx="97">
                  <c:v>1.27</c:v>
                </c:pt>
                <c:pt idx="98">
                  <c:v>1.26</c:v>
                </c:pt>
                <c:pt idx="99">
                  <c:v>1.3</c:v>
                </c:pt>
                <c:pt idx="100">
                  <c:v>1.28</c:v>
                </c:pt>
                <c:pt idx="101">
                  <c:v>1.26</c:v>
                </c:pt>
                <c:pt idx="102">
                  <c:v>1.23</c:v>
                </c:pt>
                <c:pt idx="103">
                  <c:v>1.24</c:v>
                </c:pt>
                <c:pt idx="104">
                  <c:v>1.21</c:v>
                </c:pt>
                <c:pt idx="105">
                  <c:v>1.21</c:v>
                </c:pt>
                <c:pt idx="106">
                  <c:v>1.2</c:v>
                </c:pt>
                <c:pt idx="107">
                  <c:v>1.2</c:v>
                </c:pt>
                <c:pt idx="108">
                  <c:v>1.2</c:v>
                </c:pt>
                <c:pt idx="109">
                  <c:v>1.2</c:v>
                </c:pt>
                <c:pt idx="110">
                  <c:v>1.17</c:v>
                </c:pt>
                <c:pt idx="111">
                  <c:v>1.18</c:v>
                </c:pt>
                <c:pt idx="112">
                  <c:v>1.18</c:v>
                </c:pt>
                <c:pt idx="113">
                  <c:v>1.19</c:v>
                </c:pt>
                <c:pt idx="114">
                  <c:v>1.2</c:v>
                </c:pt>
                <c:pt idx="115">
                  <c:v>1.19</c:v>
                </c:pt>
                <c:pt idx="116">
                  <c:v>1.19</c:v>
                </c:pt>
                <c:pt idx="117">
                  <c:v>1.17</c:v>
                </c:pt>
                <c:pt idx="118">
                  <c:v>1.18</c:v>
                </c:pt>
                <c:pt idx="119">
                  <c:v>1.17</c:v>
                </c:pt>
                <c:pt idx="120">
                  <c:v>1.1599999999999999</c:v>
                </c:pt>
                <c:pt idx="121">
                  <c:v>1.18</c:v>
                </c:pt>
                <c:pt idx="122">
                  <c:v>1.19</c:v>
                </c:pt>
                <c:pt idx="123">
                  <c:v>1.17</c:v>
                </c:pt>
                <c:pt idx="124">
                  <c:v>1.18</c:v>
                </c:pt>
                <c:pt idx="125">
                  <c:v>1.17</c:v>
                </c:pt>
                <c:pt idx="126">
                  <c:v>1.19</c:v>
                </c:pt>
                <c:pt idx="127">
                  <c:v>1.1599999999999999</c:v>
                </c:pt>
                <c:pt idx="128">
                  <c:v>1.1499999999999999</c:v>
                </c:pt>
                <c:pt idx="129">
                  <c:v>1.1499999999999999</c:v>
                </c:pt>
                <c:pt idx="130">
                  <c:v>1.1499999999999999</c:v>
                </c:pt>
                <c:pt idx="131">
                  <c:v>1.1399999999999999</c:v>
                </c:pt>
                <c:pt idx="132">
                  <c:v>1.1499999999999999</c:v>
                </c:pt>
                <c:pt idx="133">
                  <c:v>1.1599999999999999</c:v>
                </c:pt>
                <c:pt idx="134">
                  <c:v>1.1599999999999999</c:v>
                </c:pt>
                <c:pt idx="135">
                  <c:v>1.19</c:v>
                </c:pt>
                <c:pt idx="136">
                  <c:v>1.17</c:v>
                </c:pt>
                <c:pt idx="137">
                  <c:v>1.19</c:v>
                </c:pt>
                <c:pt idx="138">
                  <c:v>1.22</c:v>
                </c:pt>
                <c:pt idx="139">
                  <c:v>1.21</c:v>
                </c:pt>
                <c:pt idx="140">
                  <c:v>1.25</c:v>
                </c:pt>
                <c:pt idx="141">
                  <c:v>1.26</c:v>
                </c:pt>
                <c:pt idx="142">
                  <c:v>1.25</c:v>
                </c:pt>
                <c:pt idx="143">
                  <c:v>1.22</c:v>
                </c:pt>
                <c:pt idx="144">
                  <c:v>1.25</c:v>
                </c:pt>
                <c:pt idx="145">
                  <c:v>1.23</c:v>
                </c:pt>
                <c:pt idx="146">
                  <c:v>1.22</c:v>
                </c:pt>
                <c:pt idx="147">
                  <c:v>1.22</c:v>
                </c:pt>
                <c:pt idx="148">
                  <c:v>1.21</c:v>
                </c:pt>
                <c:pt idx="149">
                  <c:v>1.22</c:v>
                </c:pt>
                <c:pt idx="150">
                  <c:v>1.22</c:v>
                </c:pt>
                <c:pt idx="151">
                  <c:v>1.22</c:v>
                </c:pt>
                <c:pt idx="152">
                  <c:v>1.23</c:v>
                </c:pt>
                <c:pt idx="153">
                  <c:v>1.22</c:v>
                </c:pt>
                <c:pt idx="154">
                  <c:v>1.2</c:v>
                </c:pt>
                <c:pt idx="155">
                  <c:v>1.22</c:v>
                </c:pt>
                <c:pt idx="156">
                  <c:v>1.21</c:v>
                </c:pt>
                <c:pt idx="157">
                  <c:v>1.22</c:v>
                </c:pt>
                <c:pt idx="158">
                  <c:v>1.24</c:v>
                </c:pt>
                <c:pt idx="159">
                  <c:v>1.2</c:v>
                </c:pt>
                <c:pt idx="160">
                  <c:v>1.2</c:v>
                </c:pt>
                <c:pt idx="161">
                  <c:v>1.2</c:v>
                </c:pt>
                <c:pt idx="162">
                  <c:v>1.2</c:v>
                </c:pt>
                <c:pt idx="163">
                  <c:v>1.24</c:v>
                </c:pt>
                <c:pt idx="164">
                  <c:v>1.26</c:v>
                </c:pt>
                <c:pt idx="165">
                  <c:v>1.31</c:v>
                </c:pt>
                <c:pt idx="166">
                  <c:v>1.4</c:v>
                </c:pt>
                <c:pt idx="167">
                  <c:v>1.43</c:v>
                </c:pt>
                <c:pt idx="168">
                  <c:v>1.46</c:v>
                </c:pt>
                <c:pt idx="169">
                  <c:v>1.43</c:v>
                </c:pt>
                <c:pt idx="170">
                  <c:v>1.46</c:v>
                </c:pt>
                <c:pt idx="171">
                  <c:v>1.46</c:v>
                </c:pt>
                <c:pt idx="172">
                  <c:v>1.45</c:v>
                </c:pt>
                <c:pt idx="173">
                  <c:v>1.4</c:v>
                </c:pt>
                <c:pt idx="174">
                  <c:v>1.39</c:v>
                </c:pt>
                <c:pt idx="175">
                  <c:v>1.37</c:v>
                </c:pt>
                <c:pt idx="176">
                  <c:v>1.33</c:v>
                </c:pt>
                <c:pt idx="177">
                  <c:v>1.33</c:v>
                </c:pt>
                <c:pt idx="178">
                  <c:v>1.31</c:v>
                </c:pt>
                <c:pt idx="179">
                  <c:v>1.29</c:v>
                </c:pt>
                <c:pt idx="180">
                  <c:v>1.28</c:v>
                </c:pt>
                <c:pt idx="181">
                  <c:v>1.3</c:v>
                </c:pt>
                <c:pt idx="182">
                  <c:v>1.28</c:v>
                </c:pt>
                <c:pt idx="183">
                  <c:v>1.27</c:v>
                </c:pt>
                <c:pt idx="184">
                  <c:v>1.28</c:v>
                </c:pt>
                <c:pt idx="185">
                  <c:v>1.29</c:v>
                </c:pt>
                <c:pt idx="186">
                  <c:v>1.28</c:v>
                </c:pt>
                <c:pt idx="187">
                  <c:v>1.28</c:v>
                </c:pt>
                <c:pt idx="188">
                  <c:v>1.28</c:v>
                </c:pt>
                <c:pt idx="189">
                  <c:v>1.28</c:v>
                </c:pt>
                <c:pt idx="190">
                  <c:v>1.29</c:v>
                </c:pt>
                <c:pt idx="191">
                  <c:v>1.28</c:v>
                </c:pt>
                <c:pt idx="192">
                  <c:v>1.27</c:v>
                </c:pt>
                <c:pt idx="193">
                  <c:v>1.28</c:v>
                </c:pt>
                <c:pt idx="194">
                  <c:v>1.25</c:v>
                </c:pt>
                <c:pt idx="195">
                  <c:v>1.28</c:v>
                </c:pt>
                <c:pt idx="196">
                  <c:v>1.3</c:v>
                </c:pt>
                <c:pt idx="197">
                  <c:v>1.29</c:v>
                </c:pt>
                <c:pt idx="198">
                  <c:v>1.29</c:v>
                </c:pt>
                <c:pt idx="199">
                  <c:v>1.29</c:v>
                </c:pt>
                <c:pt idx="200">
                  <c:v>1.29</c:v>
                </c:pt>
                <c:pt idx="201">
                  <c:v>1.3</c:v>
                </c:pt>
                <c:pt idx="202">
                  <c:v>1.3</c:v>
                </c:pt>
                <c:pt idx="203">
                  <c:v>1.3</c:v>
                </c:pt>
                <c:pt idx="204">
                  <c:v>1.29</c:v>
                </c:pt>
                <c:pt idx="205">
                  <c:v>1.28</c:v>
                </c:pt>
                <c:pt idx="206">
                  <c:v>1.29</c:v>
                </c:pt>
                <c:pt idx="207">
                  <c:v>1.29</c:v>
                </c:pt>
                <c:pt idx="208">
                  <c:v>1.29</c:v>
                </c:pt>
                <c:pt idx="209">
                  <c:v>1.32</c:v>
                </c:pt>
                <c:pt idx="210">
                  <c:v>1.32</c:v>
                </c:pt>
                <c:pt idx="211">
                  <c:v>1.31</c:v>
                </c:pt>
                <c:pt idx="212">
                  <c:v>1.31</c:v>
                </c:pt>
                <c:pt idx="213">
                  <c:v>1.31</c:v>
                </c:pt>
                <c:pt idx="214">
                  <c:v>1.3</c:v>
                </c:pt>
                <c:pt idx="215">
                  <c:v>1.3</c:v>
                </c:pt>
                <c:pt idx="216">
                  <c:v>1.3</c:v>
                </c:pt>
                <c:pt idx="217">
                  <c:v>1.28</c:v>
                </c:pt>
                <c:pt idx="218">
                  <c:v>1.31</c:v>
                </c:pt>
                <c:pt idx="219">
                  <c:v>1.31</c:v>
                </c:pt>
                <c:pt idx="220">
                  <c:v>1.29</c:v>
                </c:pt>
                <c:pt idx="221">
                  <c:v>1.3</c:v>
                </c:pt>
                <c:pt idx="222">
                  <c:v>1.3</c:v>
                </c:pt>
                <c:pt idx="223">
                  <c:v>1.29</c:v>
                </c:pt>
                <c:pt idx="224">
                  <c:v>1.3</c:v>
                </c:pt>
                <c:pt idx="225">
                  <c:v>1.29</c:v>
                </c:pt>
                <c:pt idx="226">
                  <c:v>1.27</c:v>
                </c:pt>
                <c:pt idx="227">
                  <c:v>1.29</c:v>
                </c:pt>
                <c:pt idx="228">
                  <c:v>1.3</c:v>
                </c:pt>
                <c:pt idx="229">
                  <c:v>1.29</c:v>
                </c:pt>
                <c:pt idx="230">
                  <c:v>1.3</c:v>
                </c:pt>
                <c:pt idx="231">
                  <c:v>1.3</c:v>
                </c:pt>
                <c:pt idx="232">
                  <c:v>1.31</c:v>
                </c:pt>
                <c:pt idx="233">
                  <c:v>1.3</c:v>
                </c:pt>
                <c:pt idx="234">
                  <c:v>1.29</c:v>
                </c:pt>
                <c:pt idx="235">
                  <c:v>1.3</c:v>
                </c:pt>
                <c:pt idx="236">
                  <c:v>1.31</c:v>
                </c:pt>
                <c:pt idx="237">
                  <c:v>1.32</c:v>
                </c:pt>
                <c:pt idx="238">
                  <c:v>1.34</c:v>
                </c:pt>
                <c:pt idx="239">
                  <c:v>1.34</c:v>
                </c:pt>
                <c:pt idx="240">
                  <c:v>1.39</c:v>
                </c:pt>
                <c:pt idx="241">
                  <c:v>1.38</c:v>
                </c:pt>
                <c:pt idx="242">
                  <c:v>1.37</c:v>
                </c:pt>
                <c:pt idx="243">
                  <c:v>1.38</c:v>
                </c:pt>
                <c:pt idx="244">
                  <c:v>1.39</c:v>
                </c:pt>
                <c:pt idx="245">
                  <c:v>1.38</c:v>
                </c:pt>
                <c:pt idx="246">
                  <c:v>1.38</c:v>
                </c:pt>
                <c:pt idx="247">
                  <c:v>1.39</c:v>
                </c:pt>
                <c:pt idx="248">
                  <c:v>1.4</c:v>
                </c:pt>
                <c:pt idx="249">
                  <c:v>1.41</c:v>
                </c:pt>
                <c:pt idx="250">
                  <c:v>1.41</c:v>
                </c:pt>
                <c:pt idx="251">
                  <c:v>1.44</c:v>
                </c:pt>
                <c:pt idx="252">
                  <c:v>1.43</c:v>
                </c:pt>
                <c:pt idx="253">
                  <c:v>1.43</c:v>
                </c:pt>
                <c:pt idx="254">
                  <c:v>1.42</c:v>
                </c:pt>
                <c:pt idx="255">
                  <c:v>1.42</c:v>
                </c:pt>
                <c:pt idx="256">
                  <c:v>1.42</c:v>
                </c:pt>
                <c:pt idx="257">
                  <c:v>1.4</c:v>
                </c:pt>
                <c:pt idx="258">
                  <c:v>1.41</c:v>
                </c:pt>
                <c:pt idx="259">
                  <c:v>1.41</c:v>
                </c:pt>
                <c:pt idx="260">
                  <c:v>1.4</c:v>
                </c:pt>
                <c:pt idx="261">
                  <c:v>1.4</c:v>
                </c:pt>
                <c:pt idx="262">
                  <c:v>1.41</c:v>
                </c:pt>
                <c:pt idx="263">
                  <c:v>1.38</c:v>
                </c:pt>
                <c:pt idx="264">
                  <c:v>1.38</c:v>
                </c:pt>
                <c:pt idx="265">
                  <c:v>1.38</c:v>
                </c:pt>
                <c:pt idx="266">
                  <c:v>1.38</c:v>
                </c:pt>
                <c:pt idx="267">
                  <c:v>1.39</c:v>
                </c:pt>
                <c:pt idx="268">
                  <c:v>1.38</c:v>
                </c:pt>
                <c:pt idx="269">
                  <c:v>1.38</c:v>
                </c:pt>
                <c:pt idx="270">
                  <c:v>1.38</c:v>
                </c:pt>
                <c:pt idx="271">
                  <c:v>1.38</c:v>
                </c:pt>
                <c:pt idx="272">
                  <c:v>1.38</c:v>
                </c:pt>
                <c:pt idx="273">
                  <c:v>1.37</c:v>
                </c:pt>
                <c:pt idx="274">
                  <c:v>1.35</c:v>
                </c:pt>
                <c:pt idx="275">
                  <c:v>1.36</c:v>
                </c:pt>
                <c:pt idx="276">
                  <c:v>1.36</c:v>
                </c:pt>
                <c:pt idx="277">
                  <c:v>1.36</c:v>
                </c:pt>
                <c:pt idx="278">
                  <c:v>1.36</c:v>
                </c:pt>
                <c:pt idx="279">
                  <c:v>1.36</c:v>
                </c:pt>
                <c:pt idx="280">
                  <c:v>1.35</c:v>
                </c:pt>
                <c:pt idx="281">
                  <c:v>1.34</c:v>
                </c:pt>
                <c:pt idx="282">
                  <c:v>1.35</c:v>
                </c:pt>
                <c:pt idx="283">
                  <c:v>1.34</c:v>
                </c:pt>
                <c:pt idx="284">
                  <c:v>1.34</c:v>
                </c:pt>
                <c:pt idx="285">
                  <c:v>1.34</c:v>
                </c:pt>
                <c:pt idx="286">
                  <c:v>1.35</c:v>
                </c:pt>
                <c:pt idx="287">
                  <c:v>1.36</c:v>
                </c:pt>
                <c:pt idx="288">
                  <c:v>1.36</c:v>
                </c:pt>
                <c:pt idx="289">
                  <c:v>1.36</c:v>
                </c:pt>
                <c:pt idx="290">
                  <c:v>1.36</c:v>
                </c:pt>
                <c:pt idx="291">
                  <c:v>1.38</c:v>
                </c:pt>
                <c:pt idx="292">
                  <c:v>1.38</c:v>
                </c:pt>
                <c:pt idx="293">
                  <c:v>1.38</c:v>
                </c:pt>
                <c:pt idx="294">
                  <c:v>1.38</c:v>
                </c:pt>
                <c:pt idx="295">
                  <c:v>1.39</c:v>
                </c:pt>
                <c:pt idx="296">
                  <c:v>1.39</c:v>
                </c:pt>
                <c:pt idx="297">
                  <c:v>1.39</c:v>
                </c:pt>
                <c:pt idx="298">
                  <c:v>1.4</c:v>
                </c:pt>
                <c:pt idx="299">
                  <c:v>1.4</c:v>
                </c:pt>
                <c:pt idx="300">
                  <c:v>1.4</c:v>
                </c:pt>
                <c:pt idx="301">
                  <c:v>1.4</c:v>
                </c:pt>
                <c:pt idx="302">
                  <c:v>1.46</c:v>
                </c:pt>
                <c:pt idx="303">
                  <c:v>1.7</c:v>
                </c:pt>
                <c:pt idx="304">
                  <c:v>1.65</c:v>
                </c:pt>
                <c:pt idx="305">
                  <c:v>1.51</c:v>
                </c:pt>
                <c:pt idx="306">
                  <c:v>1.43</c:v>
                </c:pt>
                <c:pt idx="307">
                  <c:v>1.43</c:v>
                </c:pt>
                <c:pt idx="308">
                  <c:v>1.42</c:v>
                </c:pt>
                <c:pt idx="309">
                  <c:v>1.41</c:v>
                </c:pt>
                <c:pt idx="310">
                  <c:v>1.41</c:v>
                </c:pt>
              </c:numCache>
            </c:numRef>
          </c:val>
          <c:smooth val="0"/>
          <c:extLst>
            <c:ext xmlns:c16="http://schemas.microsoft.com/office/drawing/2014/chart" uri="{C3380CC4-5D6E-409C-BE32-E72D297353CC}">
              <c16:uniqueId val="{00000000-E168-0A49-9BCC-52EB5A5DF979}"/>
            </c:ext>
          </c:extLst>
        </c:ser>
        <c:dLbls>
          <c:showLegendKey val="0"/>
          <c:showVal val="0"/>
          <c:showCatName val="0"/>
          <c:showSerName val="0"/>
          <c:showPercent val="0"/>
          <c:showBubbleSize val="0"/>
        </c:dLbls>
        <c:smooth val="0"/>
        <c:axId val="1317395480"/>
        <c:axId val="408976472"/>
      </c:lineChart>
      <c:dateAx>
        <c:axId val="131739548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976472"/>
        <c:crosses val="autoZero"/>
        <c:auto val="1"/>
        <c:lblOffset val="100"/>
        <c:baseTimeUnit val="months"/>
      </c:dateAx>
      <c:valAx>
        <c:axId val="408976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395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6974D-38B0-364A-B26D-0F8DC49CD24A}" type="datetimeFigureOut">
              <a:rPr lang="en-US" smtClean="0"/>
              <a:t>7/29/22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1A629-5EC1-F248-AF09-E15425942158}" type="slidenum">
              <a:rPr lang="en-US" smtClean="0"/>
              <a:t>‹#›</a:t>
            </a:fld>
            <a:endParaRPr lang="en-US"/>
          </a:p>
        </p:txBody>
      </p:sp>
    </p:spTree>
    <p:extLst>
      <p:ext uri="{BB962C8B-B14F-4D97-AF65-F5344CB8AC3E}">
        <p14:creationId xmlns:p14="http://schemas.microsoft.com/office/powerpoint/2010/main" val="198646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626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6.png"/><Relationship Id="rId18" Type="http://schemas.microsoft.com/office/2007/relationships/hdphoto" Target="../media/hdphoto9.wdp"/><Relationship Id="rId3" Type="http://schemas.openxmlformats.org/officeDocument/2006/relationships/image" Target="../media/image6.png"/><Relationship Id="rId7" Type="http://schemas.openxmlformats.org/officeDocument/2006/relationships/image" Target="../media/image23.png"/><Relationship Id="rId12" Type="http://schemas.microsoft.com/office/2007/relationships/hdphoto" Target="../media/hdphoto6.wdp"/><Relationship Id="rId17" Type="http://schemas.openxmlformats.org/officeDocument/2006/relationships/image" Target="../media/image28.png"/><Relationship Id="rId2" Type="http://schemas.openxmlformats.org/officeDocument/2006/relationships/slideMaster" Target="../slideMasters/slideMaster1.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tags" Target="../tags/tag9.xml"/><Relationship Id="rId6" Type="http://schemas.microsoft.com/office/2007/relationships/hdphoto" Target="../media/hdphoto3.wdp"/><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microsoft.com/office/2007/relationships/hdphoto" Target="../media/hdphoto5.wdp"/><Relationship Id="rId19" Type="http://schemas.openxmlformats.org/officeDocument/2006/relationships/image" Target="../media/image29.png"/><Relationship Id="rId4" Type="http://schemas.openxmlformats.org/officeDocument/2006/relationships/image" Target="../media/image7.emf"/><Relationship Id="rId9" Type="http://schemas.openxmlformats.org/officeDocument/2006/relationships/image" Target="../media/image24.png"/><Relationship Id="rId14" Type="http://schemas.microsoft.com/office/2007/relationships/hdphoto" Target="../media/hdphoto7.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slideMaster" Target="../slideMasters/slideMaster1.xml"/><Relationship Id="rId16" Type="http://schemas.openxmlformats.org/officeDocument/2006/relationships/image" Target="../media/image41.svg"/><Relationship Id="rId1" Type="http://schemas.openxmlformats.org/officeDocument/2006/relationships/tags" Target="../tags/tag10.xml"/><Relationship Id="rId6" Type="http://schemas.openxmlformats.org/officeDocument/2006/relationships/image" Target="../media/image7.emf"/><Relationship Id="rId11" Type="http://schemas.openxmlformats.org/officeDocument/2006/relationships/image" Target="../media/image36.png"/><Relationship Id="rId5" Type="http://schemas.openxmlformats.org/officeDocument/2006/relationships/image" Target="../media/image6.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 Id="rId14" Type="http://schemas.openxmlformats.org/officeDocument/2006/relationships/image" Target="../media/image3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45.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14.jpe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slideMaster" Target="../slideMasters/slideMaster1.xml"/><Relationship Id="rId16" Type="http://schemas.openxmlformats.org/officeDocument/2006/relationships/image" Target="../media/image57.svg"/><Relationship Id="rId1" Type="http://schemas.openxmlformats.org/officeDocument/2006/relationships/tags" Target="../tags/tag12.xml"/><Relationship Id="rId6" Type="http://schemas.openxmlformats.org/officeDocument/2006/relationships/image" Target="../media/image13.png"/><Relationship Id="rId11" Type="http://schemas.openxmlformats.org/officeDocument/2006/relationships/image" Target="../media/image52.png"/><Relationship Id="rId5" Type="http://schemas.openxmlformats.org/officeDocument/2006/relationships/image" Target="../media/image47.svg"/><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5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png"/><Relationship Id="rId3" Type="http://schemas.openxmlformats.org/officeDocument/2006/relationships/image" Target="../media/image6.png"/><Relationship Id="rId7" Type="http://schemas.openxmlformats.org/officeDocument/2006/relationships/image" Target="../media/image62.emf"/><Relationship Id="rId12" Type="http://schemas.openxmlformats.org/officeDocument/2006/relationships/image" Target="../media/image67.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61.emf"/><Relationship Id="rId11" Type="http://schemas.openxmlformats.org/officeDocument/2006/relationships/image" Target="../media/image66.png"/><Relationship Id="rId5" Type="http://schemas.openxmlformats.org/officeDocument/2006/relationships/image" Target="../media/image60.emf"/><Relationship Id="rId10" Type="http://schemas.openxmlformats.org/officeDocument/2006/relationships/image" Target="../media/image65.png"/><Relationship Id="rId4" Type="http://schemas.openxmlformats.org/officeDocument/2006/relationships/image" Target="../media/image7.emf"/><Relationship Id="rId9" Type="http://schemas.openxmlformats.org/officeDocument/2006/relationships/image" Target="../media/image6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png"/><Relationship Id="rId7" Type="http://schemas.openxmlformats.org/officeDocument/2006/relationships/image" Target="../media/image7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73.emf"/><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74.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76.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78.png"/><Relationship Id="rId5" Type="http://schemas.openxmlformats.org/officeDocument/2006/relationships/image" Target="../media/image13.png"/><Relationship Id="rId4" Type="http://schemas.openxmlformats.org/officeDocument/2006/relationships/image" Target="../media/image77.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79.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6.png"/><Relationship Id="rId7" Type="http://schemas.openxmlformats.org/officeDocument/2006/relationships/image" Target="../media/image83.png"/><Relationship Id="rId12"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sv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4.jpe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13.png"/><Relationship Id="rId11" Type="http://schemas.openxmlformats.org/officeDocument/2006/relationships/image" Target="../media/image94.png"/><Relationship Id="rId5" Type="http://schemas.openxmlformats.org/officeDocument/2006/relationships/image" Target="../media/image89.sv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9.jpeg"/><Relationship Id="rId7" Type="http://schemas.openxmlformats.org/officeDocument/2006/relationships/image" Target="../media/image99.png"/><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98.png"/><Relationship Id="rId11" Type="http://schemas.microsoft.com/office/2007/relationships/hdphoto" Target="../media/hdphoto11.wdp"/><Relationship Id="rId5" Type="http://schemas.openxmlformats.org/officeDocument/2006/relationships/image" Target="../media/image97.png"/><Relationship Id="rId10" Type="http://schemas.openxmlformats.org/officeDocument/2006/relationships/image" Target="../media/image101.png"/><Relationship Id="rId4" Type="http://schemas.openxmlformats.org/officeDocument/2006/relationships/image" Target="../media/image96.png"/><Relationship Id="rId9"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3.png"/><Relationship Id="rId4" Type="http://schemas.openxmlformats.org/officeDocument/2006/relationships/image" Target="../media/image10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3.png"/><Relationship Id="rId4" Type="http://schemas.openxmlformats.org/officeDocument/2006/relationships/image" Target="../media/image104.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emf"/><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gi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8D83E546-01D9-4012-9F82-E253DDE860F5}"/>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e la date 3">
            <a:extLst>
              <a:ext uri="{FF2B5EF4-FFF2-40B4-BE49-F238E27FC236}">
                <a16:creationId xmlns:a16="http://schemas.microsoft.com/office/drawing/2014/main" id="{171ABE81-2833-4585-A08C-CC7884E7CDEE}"/>
              </a:ext>
            </a:extLst>
          </p:cNvPr>
          <p:cNvSpPr>
            <a:spLocks noGrp="1"/>
          </p:cNvSpPr>
          <p:nvPr>
            <p:ph type="dt" sz="half" idx="10"/>
          </p:nvPr>
        </p:nvSpPr>
        <p:spPr>
          <a:xfrm>
            <a:off x="838200" y="6356350"/>
            <a:ext cx="2743200" cy="365125"/>
          </a:xfrm>
          <a:prstGeom prst="rect">
            <a:avLst/>
          </a:prstGeom>
        </p:spPr>
        <p:txBody>
          <a:bodyPr/>
          <a:lstStyle/>
          <a:p>
            <a:fld id="{DCF56A7F-C62D-45F8-866A-14CE87DF795B}" type="datetimeFigureOut">
              <a:rPr lang="en-US" smtClean="0"/>
              <a:t>7/29/22</a:t>
            </a:fld>
            <a:endParaRPr lang="en-US"/>
          </a:p>
        </p:txBody>
      </p:sp>
      <p:cxnSp>
        <p:nvCxnSpPr>
          <p:cNvPr id="12" name="Straight Connector 2">
            <a:extLst>
              <a:ext uri="{FF2B5EF4-FFF2-40B4-BE49-F238E27FC236}">
                <a16:creationId xmlns:a16="http://schemas.microsoft.com/office/drawing/2014/main" id="{6BD14F8E-0B7A-495C-A3F5-5F42849B528C}"/>
              </a:ext>
            </a:extLst>
          </p:cNvPr>
          <p:cNvCxnSpPr>
            <a:cxnSpLocks/>
          </p:cNvCxnSpPr>
          <p:nvPr/>
        </p:nvCxnSpPr>
        <p:spPr>
          <a:xfrm>
            <a:off x="7170618" y="3817650"/>
            <a:ext cx="5021382"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u texte 13">
            <a:extLst>
              <a:ext uri="{FF2B5EF4-FFF2-40B4-BE49-F238E27FC236}">
                <a16:creationId xmlns:a16="http://schemas.microsoft.com/office/drawing/2014/main" id="{5F38E8A9-6D7E-4C24-9552-AF4965974D66}"/>
              </a:ext>
            </a:extLst>
          </p:cNvPr>
          <p:cNvSpPr>
            <a:spLocks noGrp="1"/>
          </p:cNvSpPr>
          <p:nvPr>
            <p:ph type="body" sz="quarter" idx="16" hasCustomPrompt="1"/>
          </p:nvPr>
        </p:nvSpPr>
        <p:spPr>
          <a:xfrm>
            <a:off x="7444080" y="3986215"/>
            <a:ext cx="3986212" cy="1485650"/>
          </a:xfrm>
          <a:prstGeom prst="rect">
            <a:avLst/>
          </a:prstGeom>
        </p:spPr>
        <p:txBody>
          <a:bodyPr>
            <a:normAutofit/>
          </a:bodyPr>
          <a:lstStyle>
            <a:lvl1pPr marL="0" indent="0" algn="ctr">
              <a:buNone/>
              <a:defRPr sz="2400">
                <a:solidFill>
                  <a:schemeClr val="bg2">
                    <a:lumMod val="25000"/>
                  </a:schemeClr>
                </a:solidFill>
                <a:latin typeface="+mn-lt"/>
                <a:cs typeface="DIN2014-Light" panose="020B0604020202020204" charset="0"/>
              </a:defRPr>
            </a:lvl1pPr>
          </a:lstStyle>
          <a:p>
            <a:pPr lvl="0"/>
            <a:r>
              <a:rPr lang="fr-FR" dirty="0" err="1"/>
              <a:t>Subject</a:t>
            </a:r>
            <a:r>
              <a:rPr lang="fr-FR" dirty="0"/>
              <a:t> </a:t>
            </a:r>
            <a:r>
              <a:rPr lang="fr-FR" dirty="0" err="1"/>
              <a:t>Title</a:t>
            </a:r>
            <a:endParaRPr lang="fr-FR" dirty="0"/>
          </a:p>
        </p:txBody>
      </p:sp>
      <p:sp>
        <p:nvSpPr>
          <p:cNvPr id="19" name="Espace réservé du texte 13">
            <a:extLst>
              <a:ext uri="{FF2B5EF4-FFF2-40B4-BE49-F238E27FC236}">
                <a16:creationId xmlns:a16="http://schemas.microsoft.com/office/drawing/2014/main" id="{C138BFD6-DCF5-4875-942D-CFF04C528DDC}"/>
              </a:ext>
            </a:extLst>
          </p:cNvPr>
          <p:cNvSpPr>
            <a:spLocks noGrp="1"/>
          </p:cNvSpPr>
          <p:nvPr>
            <p:ph type="body" sz="quarter" idx="17" hasCustomPrompt="1"/>
          </p:nvPr>
        </p:nvSpPr>
        <p:spPr>
          <a:xfrm>
            <a:off x="7452862" y="2244902"/>
            <a:ext cx="3986212" cy="257715"/>
          </a:xfrm>
          <a:prstGeom prst="rect">
            <a:avLst/>
          </a:prstGeom>
        </p:spPr>
        <p:txBody>
          <a:bodyPr>
            <a:normAutofit/>
          </a:bodyPr>
          <a:lstStyle>
            <a:lvl1pPr marL="0" indent="0" algn="ctr">
              <a:buNone/>
              <a:defRPr sz="1200" b="1" spc="600">
                <a:solidFill>
                  <a:srgbClr val="4C4084"/>
                </a:solidFill>
                <a:latin typeface="+mj-lt"/>
              </a:defRPr>
            </a:lvl1pPr>
          </a:lstStyle>
          <a:p>
            <a:pPr lvl="0"/>
            <a:r>
              <a:rPr lang="fr-FR" dirty="0"/>
              <a:t>MASTER TITLE</a:t>
            </a:r>
          </a:p>
        </p:txBody>
      </p:sp>
      <p:pic>
        <p:nvPicPr>
          <p:cNvPr id="10" name="f50d8fed37a44f5f" descr="Une image contenant texte&#10;&#10;Description générée automatiquement">
            <a:extLst>
              <a:ext uri="{FF2B5EF4-FFF2-40B4-BE49-F238E27FC236}">
                <a16:creationId xmlns:a16="http://schemas.microsoft.com/office/drawing/2014/main" id="{994318F0-07C4-4B40-815A-D168E594D6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4770" y="2671185"/>
            <a:ext cx="4693925" cy="977901"/>
          </a:xfrm>
          <a:prstGeom prst="rect">
            <a:avLst/>
          </a:prstGeom>
        </p:spPr>
      </p:pic>
      <p:sp>
        <p:nvSpPr>
          <p:cNvPr id="9" name="Subtitle 2">
            <a:extLst>
              <a:ext uri="{FF2B5EF4-FFF2-40B4-BE49-F238E27FC236}">
                <a16:creationId xmlns:a16="http://schemas.microsoft.com/office/drawing/2014/main" id="{F7D3E31E-9ADE-4C54-97EF-00DA66FC1A16}"/>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lang="fr-FR" sz="700" dirty="0">
                <a:solidFill>
                  <a:srgbClr val="252A36"/>
                </a:solidFill>
                <a:latin typeface="DIN 2014" panose="020B0504020202020204" pitchFamily="34" charset="77"/>
                <a:ea typeface="DIN 2014" panose="020B0504020202020204" pitchFamily="34" charset="77"/>
                <a:cs typeface="Roboto" panose="02000000000000000000" pitchFamily="2" charset="0"/>
              </a:rPr>
              <a:t>©2022 DEMAND DRIVEN TECHNOLOGIES. </a:t>
            </a:r>
            <a:r>
              <a:rPr lang="en-US" sz="700" dirty="0">
                <a:solidFill>
                  <a:srgbClr val="252A36"/>
                </a:solidFill>
                <a:latin typeface="DIN 2014" panose="020B0504020202020204" pitchFamily="34" charset="77"/>
                <a:ea typeface="DIN 2014" panose="020B0504020202020204" pitchFamily="34" charset="77"/>
                <a:cs typeface="Roboto" panose="02000000000000000000" pitchFamily="2" charset="0"/>
              </a:rPr>
              <a:t>ALL RIGHTS RESERVED</a:t>
            </a:r>
            <a:r>
              <a:rPr lang="fr-FR" sz="700" dirty="0">
                <a:solidFill>
                  <a:srgbClr val="252A36"/>
                </a:solidFill>
                <a:latin typeface="DIN 2014" panose="020B0504020202020204" pitchFamily="34" charset="77"/>
                <a:ea typeface="DIN 2014" panose="020B0504020202020204" pitchFamily="34" charset="77"/>
                <a:cs typeface="Roboto" panose="02000000000000000000" pitchFamily="2" charset="0"/>
              </a:rPr>
              <a:t>.</a:t>
            </a:r>
          </a:p>
        </p:txBody>
      </p:sp>
      <p:pic>
        <p:nvPicPr>
          <p:cNvPr id="11" name="Picture 10" descr="Icon&#10;&#10;Description automatically generated with medium confidence">
            <a:extLst>
              <a:ext uri="{FF2B5EF4-FFF2-40B4-BE49-F238E27FC236}">
                <a16:creationId xmlns:a16="http://schemas.microsoft.com/office/drawing/2014/main" id="{4BA3AED8-E712-6230-2BF3-44742220703B}"/>
              </a:ext>
            </a:extLst>
          </p:cNvPr>
          <p:cNvPicPr>
            <a:picLocks noChangeAspect="1"/>
          </p:cNvPicPr>
          <p:nvPr userDrawn="1"/>
        </p:nvPicPr>
        <p:blipFill>
          <a:blip r:embed="rId4"/>
          <a:stretch>
            <a:fillRect/>
          </a:stretch>
        </p:blipFill>
        <p:spPr>
          <a:xfrm>
            <a:off x="3319612" y="-669323"/>
            <a:ext cx="3651675" cy="7948627"/>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70EBDB1A-357D-1891-3883-C616CA240D71}"/>
              </a:ext>
            </a:extLst>
          </p:cNvPr>
          <p:cNvPicPr>
            <a:picLocks noChangeAspect="1"/>
          </p:cNvPicPr>
          <p:nvPr userDrawn="1"/>
        </p:nvPicPr>
        <p:blipFill>
          <a:blip r:embed="rId5"/>
          <a:stretch>
            <a:fillRect/>
          </a:stretch>
        </p:blipFill>
        <p:spPr>
          <a:xfrm>
            <a:off x="-2159145" y="-1038884"/>
            <a:ext cx="7636279" cy="4745037"/>
          </a:xfrm>
          <a:prstGeom prst="rect">
            <a:avLst/>
          </a:prstGeom>
        </p:spPr>
      </p:pic>
      <p:pic>
        <p:nvPicPr>
          <p:cNvPr id="15" name="Picture 14" descr="A picture containing person, standing&#10;&#10;Description automatically generated">
            <a:extLst>
              <a:ext uri="{FF2B5EF4-FFF2-40B4-BE49-F238E27FC236}">
                <a16:creationId xmlns:a16="http://schemas.microsoft.com/office/drawing/2014/main" id="{110967B0-E1C7-F352-2CA5-BCEA2129AF26}"/>
              </a:ext>
            </a:extLst>
          </p:cNvPr>
          <p:cNvPicPr>
            <a:picLocks noChangeAspect="1"/>
          </p:cNvPicPr>
          <p:nvPr userDrawn="1"/>
        </p:nvPicPr>
        <p:blipFill>
          <a:blip r:embed="rId6"/>
          <a:stretch>
            <a:fillRect/>
          </a:stretch>
        </p:blipFill>
        <p:spPr>
          <a:xfrm>
            <a:off x="-1076250" y="0"/>
            <a:ext cx="7557247" cy="6858000"/>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15F9CEA8-CC36-254B-7D42-EF901168E321}"/>
              </a:ext>
            </a:extLst>
          </p:cNvPr>
          <p:cNvPicPr>
            <a:picLocks noChangeAspect="1"/>
          </p:cNvPicPr>
          <p:nvPr userDrawn="1"/>
        </p:nvPicPr>
        <p:blipFill>
          <a:blip r:embed="rId7"/>
          <a:stretch>
            <a:fillRect/>
          </a:stretch>
        </p:blipFill>
        <p:spPr>
          <a:xfrm>
            <a:off x="-1645574" y="4466160"/>
            <a:ext cx="6609135" cy="3753518"/>
          </a:xfrm>
          <a:prstGeom prst="rect">
            <a:avLst/>
          </a:prstGeom>
        </p:spPr>
      </p:pic>
    </p:spTree>
    <p:extLst>
      <p:ext uri="{BB962C8B-B14F-4D97-AF65-F5344CB8AC3E}">
        <p14:creationId xmlns:p14="http://schemas.microsoft.com/office/powerpoint/2010/main" val="155018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Disposition personnalisée">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C4827106-9709-43F6-AD3B-6192D48F966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Picture 2">
            <a:extLst>
              <a:ext uri="{FF2B5EF4-FFF2-40B4-BE49-F238E27FC236}">
                <a16:creationId xmlns:a16="http://schemas.microsoft.com/office/drawing/2014/main" id="{3569B083-2D9C-4F6E-B233-15B04D923326}"/>
              </a:ext>
            </a:extLst>
          </p:cNvPr>
          <p:cNvPicPr>
            <a:picLocks noChangeAspect="1"/>
          </p:cNvPicPr>
          <p:nvPr/>
        </p:nvPicPr>
        <p:blipFill>
          <a:blip r:embed="rId3"/>
          <a:stretch>
            <a:fillRect/>
          </a:stretch>
        </p:blipFill>
        <p:spPr>
          <a:xfrm>
            <a:off x="0" y="0"/>
            <a:ext cx="12193471" cy="6858000"/>
          </a:xfrm>
          <a:prstGeom prst="rect">
            <a:avLst/>
          </a:prstGeom>
        </p:spPr>
      </p:pic>
      <p:sp>
        <p:nvSpPr>
          <p:cNvPr id="23" name="Google Shape;43;p16">
            <a:extLst>
              <a:ext uri="{FF2B5EF4-FFF2-40B4-BE49-F238E27FC236}">
                <a16:creationId xmlns:a16="http://schemas.microsoft.com/office/drawing/2014/main" id="{E4AABA38-6756-42A5-942C-EFFA542EC795}"/>
              </a:ext>
            </a:extLst>
          </p:cNvPr>
          <p:cNvSpPr/>
          <p:nvPr/>
        </p:nvSpPr>
        <p:spPr>
          <a:xfrm flipH="1">
            <a:off x="0" y="1286807"/>
            <a:ext cx="12192000" cy="2294223"/>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 name="Graphic 72" descr="Graphic 72">
            <a:extLst>
              <a:ext uri="{FF2B5EF4-FFF2-40B4-BE49-F238E27FC236}">
                <a16:creationId xmlns:a16="http://schemas.microsoft.com/office/drawing/2014/main" id="{922CC5A0-61FC-4815-9BF7-50B0B48BC29B}"/>
              </a:ext>
            </a:extLst>
          </p:cNvPr>
          <p:cNvPicPr>
            <a:picLocks noChangeAspect="1"/>
          </p:cNvPicPr>
          <p:nvPr/>
        </p:nvPicPr>
        <p:blipFill>
          <a:blip r:embed="rId4">
            <a:duotone>
              <a:prstClr val="black"/>
              <a:srgbClr val="00B0F0">
                <a:tint val="45000"/>
                <a:satMod val="400000"/>
              </a:srgbClr>
            </a:duotone>
            <a:alphaModFix amt="70000"/>
            <a:lum/>
          </a:blip>
          <a:stretch>
            <a:fillRect/>
          </a:stretch>
        </p:blipFill>
        <p:spPr>
          <a:xfrm>
            <a:off x="9626343" y="4102684"/>
            <a:ext cx="1598474" cy="1509670"/>
          </a:xfrm>
          <a:prstGeom prst="rect">
            <a:avLst/>
          </a:prstGeom>
          <a:solidFill>
            <a:srgbClr val="4472C4">
              <a:alpha val="0"/>
            </a:srgbClr>
          </a:solidFill>
          <a:ln w="12700">
            <a:miter lim="400000"/>
          </a:ln>
        </p:spPr>
      </p:pic>
      <p:pic>
        <p:nvPicPr>
          <p:cNvPr id="25" name="Graphic 82" descr="Graphic 82">
            <a:extLst>
              <a:ext uri="{FF2B5EF4-FFF2-40B4-BE49-F238E27FC236}">
                <a16:creationId xmlns:a16="http://schemas.microsoft.com/office/drawing/2014/main" id="{79D32CCE-8BBE-410E-ADE8-220981B14D87}"/>
              </a:ext>
            </a:extLst>
          </p:cNvPr>
          <p:cNvPicPr>
            <a:picLocks noChangeAspect="1"/>
          </p:cNvPicPr>
          <p:nvPr/>
        </p:nvPicPr>
        <p:blipFill>
          <a:blip r:embed="rId5">
            <a:alphaModFix amt="70000"/>
            <a:duotone>
              <a:prstClr val="black"/>
              <a:srgbClr val="00B0F0">
                <a:tint val="45000"/>
                <a:satMod val="400000"/>
              </a:srgbClr>
            </a:duotone>
            <a:lum/>
            <a:extLst>
              <a:ext uri="{BEBA8EAE-BF5A-486C-A8C5-ECC9F3942E4B}">
                <a14:imgProps xmlns:a14="http://schemas.microsoft.com/office/drawing/2010/main">
                  <a14:imgLayer r:embed="rId6">
                    <a14:imgEffect>
                      <a14:colorTemperature colorTemp="9870"/>
                    </a14:imgEffect>
                    <a14:imgEffect>
                      <a14:saturation sat="247000"/>
                    </a14:imgEffect>
                  </a14:imgLayer>
                </a14:imgProps>
              </a:ext>
            </a:extLst>
          </a:blip>
          <a:stretch>
            <a:fillRect/>
          </a:stretch>
        </p:blipFill>
        <p:spPr>
          <a:xfrm>
            <a:off x="4011219" y="3898436"/>
            <a:ext cx="1598473" cy="1918166"/>
          </a:xfrm>
          <a:prstGeom prst="rect">
            <a:avLst/>
          </a:prstGeom>
          <a:solidFill>
            <a:srgbClr val="4472C4">
              <a:alpha val="0"/>
            </a:srgbClr>
          </a:solidFill>
          <a:ln w="12700">
            <a:miter lim="400000"/>
          </a:ln>
        </p:spPr>
      </p:pic>
      <p:grpSp>
        <p:nvGrpSpPr>
          <p:cNvPr id="26" name="Google Shape;304;p50" descr="Box">
            <a:extLst>
              <a:ext uri="{FF2B5EF4-FFF2-40B4-BE49-F238E27FC236}">
                <a16:creationId xmlns:a16="http://schemas.microsoft.com/office/drawing/2014/main" id="{F06EE980-1BD5-4B16-B4DD-0730DAD7B055}"/>
              </a:ext>
            </a:extLst>
          </p:cNvPr>
          <p:cNvGrpSpPr/>
          <p:nvPr/>
        </p:nvGrpSpPr>
        <p:grpSpPr>
          <a:xfrm>
            <a:off x="1339784" y="4298357"/>
            <a:ext cx="958496" cy="1118324"/>
            <a:chOff x="1528136" y="1885693"/>
            <a:chExt cx="647700" cy="755703"/>
          </a:xfrm>
          <a:solidFill>
            <a:srgbClr val="4EC3E0">
              <a:alpha val="60000"/>
            </a:srgbClr>
          </a:solidFill>
        </p:grpSpPr>
        <p:sp>
          <p:nvSpPr>
            <p:cNvPr id="27" name="Google Shape;305;p50">
              <a:extLst>
                <a:ext uri="{FF2B5EF4-FFF2-40B4-BE49-F238E27FC236}">
                  <a16:creationId xmlns:a16="http://schemas.microsoft.com/office/drawing/2014/main" id="{62B8BAA2-09DC-418C-BA18-3C442F74BD0D}"/>
                </a:ext>
              </a:extLst>
            </p:cNvPr>
            <p:cNvSpPr/>
            <p:nvPr/>
          </p:nvSpPr>
          <p:spPr>
            <a:xfrm>
              <a:off x="1528136" y="1885693"/>
              <a:ext cx="647700" cy="755703"/>
            </a:xfrm>
            <a:custGeom>
              <a:avLst/>
              <a:gdLst/>
              <a:ahLst/>
              <a:cxnLst/>
              <a:rect l="l" t="t" r="r" b="b"/>
              <a:pathLst>
                <a:path w="647700" h="755703" extrusionOk="0">
                  <a:moveTo>
                    <a:pt x="323850" y="0"/>
                  </a:moveTo>
                  <a:lnTo>
                    <a:pt x="0" y="196272"/>
                  </a:lnTo>
                  <a:lnTo>
                    <a:pt x="0" y="559432"/>
                  </a:lnTo>
                  <a:lnTo>
                    <a:pt x="323850" y="755704"/>
                  </a:lnTo>
                  <a:lnTo>
                    <a:pt x="647700" y="559432"/>
                  </a:lnTo>
                  <a:lnTo>
                    <a:pt x="647700" y="196272"/>
                  </a:lnTo>
                  <a:close/>
                  <a:moveTo>
                    <a:pt x="619801" y="201644"/>
                  </a:moveTo>
                  <a:lnTo>
                    <a:pt x="483394" y="284312"/>
                  </a:lnTo>
                  <a:lnTo>
                    <a:pt x="187442" y="104946"/>
                  </a:lnTo>
                  <a:lnTo>
                    <a:pt x="323850" y="22279"/>
                  </a:lnTo>
                  <a:close/>
                  <a:moveTo>
                    <a:pt x="323850" y="381000"/>
                  </a:moveTo>
                  <a:lnTo>
                    <a:pt x="27899" y="201644"/>
                  </a:lnTo>
                  <a:lnTo>
                    <a:pt x="169069" y="116081"/>
                  </a:lnTo>
                  <a:lnTo>
                    <a:pt x="465020" y="295446"/>
                  </a:lnTo>
                  <a:close/>
                  <a:moveTo>
                    <a:pt x="19050" y="218542"/>
                  </a:moveTo>
                  <a:lnTo>
                    <a:pt x="314325" y="397507"/>
                  </a:lnTo>
                  <a:lnTo>
                    <a:pt x="314325" y="727653"/>
                  </a:lnTo>
                  <a:lnTo>
                    <a:pt x="19050" y="548697"/>
                  </a:lnTo>
                  <a:close/>
                  <a:moveTo>
                    <a:pt x="333375" y="727653"/>
                  </a:moveTo>
                  <a:lnTo>
                    <a:pt x="333375" y="397507"/>
                  </a:lnTo>
                  <a:lnTo>
                    <a:pt x="628650" y="218542"/>
                  </a:lnTo>
                  <a:lnTo>
                    <a:pt x="628650" y="548697"/>
                  </a:lnTo>
                  <a:close/>
                </a:path>
              </a:pathLst>
            </a:custGeom>
            <a:grpFill/>
            <a:ln w="19050" cap="flat" cmpd="sng">
              <a:solidFill>
                <a:srgbClr val="4EC3E0">
                  <a:alpha val="600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306;p50">
              <a:extLst>
                <a:ext uri="{FF2B5EF4-FFF2-40B4-BE49-F238E27FC236}">
                  <a16:creationId xmlns:a16="http://schemas.microsoft.com/office/drawing/2014/main" id="{C147DCDF-E92F-4F96-A2F5-9DBD90867714}"/>
                </a:ext>
              </a:extLst>
            </p:cNvPr>
            <p:cNvSpPr/>
            <p:nvPr/>
          </p:nvSpPr>
          <p:spPr>
            <a:xfrm>
              <a:off x="1899611" y="2253729"/>
              <a:ext cx="85725" cy="133969"/>
            </a:xfrm>
            <a:custGeom>
              <a:avLst/>
              <a:gdLst/>
              <a:ahLst/>
              <a:cxnLst/>
              <a:rect l="l" t="t" r="r" b="b"/>
              <a:pathLst>
                <a:path w="85725" h="133969" extrusionOk="0">
                  <a:moveTo>
                    <a:pt x="9249" y="45863"/>
                  </a:moveTo>
                  <a:lnTo>
                    <a:pt x="0" y="51435"/>
                  </a:lnTo>
                  <a:lnTo>
                    <a:pt x="0" y="133969"/>
                  </a:lnTo>
                  <a:lnTo>
                    <a:pt x="28851" y="116662"/>
                  </a:lnTo>
                  <a:lnTo>
                    <a:pt x="76476" y="88087"/>
                  </a:lnTo>
                  <a:lnTo>
                    <a:pt x="85725" y="82515"/>
                  </a:lnTo>
                  <a:lnTo>
                    <a:pt x="85725" y="0"/>
                  </a:lnTo>
                  <a:lnTo>
                    <a:pt x="56874" y="17307"/>
                  </a:lnTo>
                  <a:close/>
                  <a:moveTo>
                    <a:pt x="66675" y="71733"/>
                  </a:moveTo>
                  <a:lnTo>
                    <a:pt x="19050" y="100308"/>
                  </a:lnTo>
                  <a:lnTo>
                    <a:pt x="19050" y="62208"/>
                  </a:lnTo>
                  <a:lnTo>
                    <a:pt x="66675" y="33633"/>
                  </a:lnTo>
                  <a:close/>
                </a:path>
              </a:pathLst>
            </a:custGeom>
            <a:grpFill/>
            <a:ln w="19050" cap="flat" cmpd="sng">
              <a:solidFill>
                <a:srgbClr val="4EC3E0">
                  <a:alpha val="600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9" name="Google Shape;309;p50">
            <a:extLst>
              <a:ext uri="{FF2B5EF4-FFF2-40B4-BE49-F238E27FC236}">
                <a16:creationId xmlns:a16="http://schemas.microsoft.com/office/drawing/2014/main" id="{12233E5D-0180-44F2-AFD2-656526199B3D}"/>
              </a:ext>
            </a:extLst>
          </p:cNvPr>
          <p:cNvSpPr/>
          <p:nvPr/>
        </p:nvSpPr>
        <p:spPr>
          <a:xfrm>
            <a:off x="7300794" y="4343781"/>
            <a:ext cx="1027486" cy="1027477"/>
          </a:xfrm>
          <a:custGeom>
            <a:avLst/>
            <a:gdLst/>
            <a:ahLst/>
            <a:cxnLst/>
            <a:rect l="l" t="t"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4EC3E0">
              <a:alpha val="60000"/>
            </a:srgbClr>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25">
              <a:solidFill>
                <a:srgbClr val="FFFFFF"/>
              </a:solidFill>
              <a:latin typeface="DIN 2014" panose="020B0504020202020204" pitchFamily="34" charset="77"/>
              <a:ea typeface="DIN 2014" panose="020B0504020202020204" pitchFamily="34" charset="77"/>
              <a:cs typeface="Gill Sans"/>
              <a:sym typeface="Gill Sans"/>
            </a:endParaRPr>
          </a:p>
        </p:txBody>
      </p:sp>
      <p:sp>
        <p:nvSpPr>
          <p:cNvPr id="40" name="Subtitle 2">
            <a:extLst>
              <a:ext uri="{FF2B5EF4-FFF2-40B4-BE49-F238E27FC236}">
                <a16:creationId xmlns:a16="http://schemas.microsoft.com/office/drawing/2014/main" id="{44A8235F-33CF-4840-B5C3-2E3F6B14712A}"/>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41" name="Google Shape;641;p42" descr="Google Shape;641;p42">
            <a:extLst>
              <a:ext uri="{FF2B5EF4-FFF2-40B4-BE49-F238E27FC236}">
                <a16:creationId xmlns:a16="http://schemas.microsoft.com/office/drawing/2014/main" id="{8A7B810D-49B1-4FAF-957E-4D0347F94D70}"/>
              </a:ext>
            </a:extLst>
          </p:cNvPr>
          <p:cNvPicPr>
            <a:picLocks noChangeAspect="1"/>
          </p:cNvPicPr>
          <p:nvPr/>
        </p:nvPicPr>
        <p:blipFill>
          <a:blip r:embed="rId7" cstate="email">
            <a:lum/>
            <a:extLst>
              <a:ext uri="{28A0092B-C50C-407E-A947-70E740481C1C}">
                <a14:useLocalDpi xmlns:a14="http://schemas.microsoft.com/office/drawing/2010/main"/>
              </a:ext>
            </a:extLst>
          </a:blip>
          <a:stretch>
            <a:fillRect/>
          </a:stretch>
        </p:blipFill>
        <p:spPr>
          <a:xfrm>
            <a:off x="199549" y="225675"/>
            <a:ext cx="380146" cy="298007"/>
          </a:xfrm>
          <a:prstGeom prst="rect">
            <a:avLst/>
          </a:prstGeom>
          <a:solidFill>
            <a:srgbClr val="4472C4">
              <a:alpha val="0"/>
            </a:srgbClr>
          </a:solidFill>
          <a:ln w="12700">
            <a:miter lim="400000"/>
          </a:ln>
        </p:spPr>
      </p:pic>
      <p:sp>
        <p:nvSpPr>
          <p:cNvPr id="42" name="Google Shape;14;p1">
            <a:extLst>
              <a:ext uri="{FF2B5EF4-FFF2-40B4-BE49-F238E27FC236}">
                <a16:creationId xmlns:a16="http://schemas.microsoft.com/office/drawing/2014/main" id="{32C5BD67-FD62-485B-A510-A1975FAB79E8}"/>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a:solidFill>
                <a:schemeClr val="bg1"/>
              </a:solidFill>
            </a:endParaRPr>
          </a:p>
        </p:txBody>
      </p:sp>
    </p:spTree>
    <p:extLst>
      <p:ext uri="{BB962C8B-B14F-4D97-AF65-F5344CB8AC3E}">
        <p14:creationId xmlns:p14="http://schemas.microsoft.com/office/powerpoint/2010/main" val="181735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pic>
        <p:nvPicPr>
          <p:cNvPr id="23" name="Picture 49">
            <a:extLst>
              <a:ext uri="{FF2B5EF4-FFF2-40B4-BE49-F238E27FC236}">
                <a16:creationId xmlns:a16="http://schemas.microsoft.com/office/drawing/2014/main" id="{DC503025-F055-75A0-2B7E-571F763394D1}"/>
              </a:ext>
            </a:extLst>
          </p:cNvPr>
          <p:cNvPicPr>
            <a:picLocks noChangeAspect="1"/>
          </p:cNvPicPr>
          <p:nvPr userDrawn="1"/>
        </p:nvPicPr>
        <p:blipFill>
          <a:blip r:embed="rId3">
            <a:alphaModFix amt="55000"/>
          </a:blip>
          <a:srcRect/>
          <a:stretch/>
        </p:blipFill>
        <p:spPr>
          <a:xfrm>
            <a:off x="0" y="-587"/>
            <a:ext cx="9560537" cy="6854352"/>
          </a:xfrm>
          <a:prstGeom prst="rect">
            <a:avLst/>
          </a:prstGeom>
        </p:spPr>
      </p:pic>
      <p:sp>
        <p:nvSpPr>
          <p:cNvPr id="2" name="Do not remove" hidden="1">
            <a:extLst>
              <a:ext uri="{FF2B5EF4-FFF2-40B4-BE49-F238E27FC236}">
                <a16:creationId xmlns:a16="http://schemas.microsoft.com/office/drawing/2014/main" id="{D7B25565-F348-4376-97EC-95BF7FD7D6F3}"/>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5">
            <a:extLst>
              <a:ext uri="{FF2B5EF4-FFF2-40B4-BE49-F238E27FC236}">
                <a16:creationId xmlns:a16="http://schemas.microsoft.com/office/drawing/2014/main" id="{52668BD7-2EF0-4DB5-8B78-47F93BDD7295}"/>
              </a:ext>
            </a:extLst>
          </p:cNvPr>
          <p:cNvPicPr>
            <a:picLocks noChangeAspect="1"/>
          </p:cNvPicPr>
          <p:nvPr/>
        </p:nvPicPr>
        <p:blipFill rotWithShape="1">
          <a:blip r:embed="rId4">
            <a:extLst>
              <a:ext uri="{28A0092B-C50C-407E-A947-70E740481C1C}">
                <a14:useLocalDpi xmlns:a14="http://schemas.microsoft.com/office/drawing/2010/main"/>
              </a:ext>
            </a:extLst>
          </a:blip>
          <a:srcRect t="1" r="78942" b="-17475"/>
          <a:stretch/>
        </p:blipFill>
        <p:spPr>
          <a:xfrm>
            <a:off x="199549" y="225675"/>
            <a:ext cx="425208" cy="350663"/>
          </a:xfrm>
          <a:prstGeom prst="rect">
            <a:avLst/>
          </a:prstGeom>
        </p:spPr>
      </p:pic>
      <p:sp>
        <p:nvSpPr>
          <p:cNvPr id="8" name="Google Shape;791;p67">
            <a:extLst>
              <a:ext uri="{FF2B5EF4-FFF2-40B4-BE49-F238E27FC236}">
                <a16:creationId xmlns:a16="http://schemas.microsoft.com/office/drawing/2014/main" id="{14841999-3004-4F30-895A-3A92037A18CF}"/>
              </a:ext>
            </a:extLst>
          </p:cNvPr>
          <p:cNvSpPr/>
          <p:nvPr/>
        </p:nvSpPr>
        <p:spPr>
          <a:xfrm>
            <a:off x="1610805" y="1630335"/>
            <a:ext cx="2092439" cy="2132261"/>
          </a:xfrm>
          <a:prstGeom prst="roundRect">
            <a:avLst>
              <a:gd name="adj" fmla="val 206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792;p67">
            <a:extLst>
              <a:ext uri="{FF2B5EF4-FFF2-40B4-BE49-F238E27FC236}">
                <a16:creationId xmlns:a16="http://schemas.microsoft.com/office/drawing/2014/main" id="{9F08BB0D-8C87-4C0E-8155-814C9A5CFB8A}"/>
              </a:ext>
            </a:extLst>
          </p:cNvPr>
          <p:cNvSpPr/>
          <p:nvPr/>
        </p:nvSpPr>
        <p:spPr>
          <a:xfrm>
            <a:off x="3903456" y="1630335"/>
            <a:ext cx="2092439" cy="2132261"/>
          </a:xfrm>
          <a:prstGeom prst="roundRect">
            <a:avLst>
              <a:gd name="adj" fmla="val 206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793;p67">
            <a:extLst>
              <a:ext uri="{FF2B5EF4-FFF2-40B4-BE49-F238E27FC236}">
                <a16:creationId xmlns:a16="http://schemas.microsoft.com/office/drawing/2014/main" id="{4EAFA00E-E7EB-4174-87CF-25E025BBB2B1}"/>
              </a:ext>
            </a:extLst>
          </p:cNvPr>
          <p:cNvSpPr/>
          <p:nvPr/>
        </p:nvSpPr>
        <p:spPr>
          <a:xfrm>
            <a:off x="6196107" y="1630335"/>
            <a:ext cx="2092439" cy="2132261"/>
          </a:xfrm>
          <a:prstGeom prst="roundRect">
            <a:avLst>
              <a:gd name="adj" fmla="val 206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794;p67">
            <a:extLst>
              <a:ext uri="{FF2B5EF4-FFF2-40B4-BE49-F238E27FC236}">
                <a16:creationId xmlns:a16="http://schemas.microsoft.com/office/drawing/2014/main" id="{BDB10C6D-2204-4ECB-AFBB-E2A95006040C}"/>
              </a:ext>
            </a:extLst>
          </p:cNvPr>
          <p:cNvSpPr/>
          <p:nvPr/>
        </p:nvSpPr>
        <p:spPr>
          <a:xfrm>
            <a:off x="8488757" y="1630335"/>
            <a:ext cx="2092439" cy="2132261"/>
          </a:xfrm>
          <a:prstGeom prst="roundRect">
            <a:avLst>
              <a:gd name="adj" fmla="val 206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795;p67">
            <a:extLst>
              <a:ext uri="{FF2B5EF4-FFF2-40B4-BE49-F238E27FC236}">
                <a16:creationId xmlns:a16="http://schemas.microsoft.com/office/drawing/2014/main" id="{5CE772F2-78BC-4171-8EAC-33A2FBE3998D}"/>
              </a:ext>
            </a:extLst>
          </p:cNvPr>
          <p:cNvSpPr/>
          <p:nvPr/>
        </p:nvSpPr>
        <p:spPr>
          <a:xfrm>
            <a:off x="1610805" y="3959206"/>
            <a:ext cx="2092439" cy="2132261"/>
          </a:xfrm>
          <a:prstGeom prst="roundRect">
            <a:avLst>
              <a:gd name="adj" fmla="val 206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796;p67">
            <a:extLst>
              <a:ext uri="{FF2B5EF4-FFF2-40B4-BE49-F238E27FC236}">
                <a16:creationId xmlns:a16="http://schemas.microsoft.com/office/drawing/2014/main" id="{EE97F75D-317B-4B83-B3ED-AA8379969CCE}"/>
              </a:ext>
            </a:extLst>
          </p:cNvPr>
          <p:cNvSpPr/>
          <p:nvPr/>
        </p:nvSpPr>
        <p:spPr>
          <a:xfrm>
            <a:off x="3903456" y="3959206"/>
            <a:ext cx="2092439" cy="2132261"/>
          </a:xfrm>
          <a:prstGeom prst="roundRect">
            <a:avLst>
              <a:gd name="adj" fmla="val 206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797;p67">
            <a:extLst>
              <a:ext uri="{FF2B5EF4-FFF2-40B4-BE49-F238E27FC236}">
                <a16:creationId xmlns:a16="http://schemas.microsoft.com/office/drawing/2014/main" id="{E6D0D9AA-26DE-4026-9E55-4338E2A7515C}"/>
              </a:ext>
            </a:extLst>
          </p:cNvPr>
          <p:cNvSpPr/>
          <p:nvPr/>
        </p:nvSpPr>
        <p:spPr>
          <a:xfrm>
            <a:off x="6196107" y="3959206"/>
            <a:ext cx="2092439" cy="2132261"/>
          </a:xfrm>
          <a:prstGeom prst="roundRect">
            <a:avLst>
              <a:gd name="adj" fmla="val 206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794;p67">
            <a:extLst>
              <a:ext uri="{FF2B5EF4-FFF2-40B4-BE49-F238E27FC236}">
                <a16:creationId xmlns:a16="http://schemas.microsoft.com/office/drawing/2014/main" id="{E6511EAF-716B-4C5D-807D-58E803D88DCF}"/>
              </a:ext>
            </a:extLst>
          </p:cNvPr>
          <p:cNvSpPr/>
          <p:nvPr/>
        </p:nvSpPr>
        <p:spPr>
          <a:xfrm>
            <a:off x="8488757" y="3953559"/>
            <a:ext cx="2092439" cy="2132261"/>
          </a:xfrm>
          <a:prstGeom prst="roundRect">
            <a:avLst>
              <a:gd name="adj" fmla="val 206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 name="Graphic 53" descr="Graphic 53">
            <a:extLst>
              <a:ext uri="{FF2B5EF4-FFF2-40B4-BE49-F238E27FC236}">
                <a16:creationId xmlns:a16="http://schemas.microsoft.com/office/drawing/2014/main" id="{63E65A6A-F31E-4EBA-97A4-2D11C24DFC10}"/>
              </a:ext>
            </a:extLst>
          </p:cNvPr>
          <p:cNvPicPr>
            <a:picLocks noChangeAspect="1"/>
          </p:cNvPicPr>
          <p:nvPr/>
        </p:nvPicPr>
        <p:blipFill>
          <a:blip r:embed="rId5">
            <a:duotone>
              <a:prstClr val="black"/>
              <a:srgbClr val="6546AB">
                <a:tint val="45000"/>
                <a:satMod val="400000"/>
              </a:srgbClr>
            </a:duotone>
            <a:extLst>
              <a:ext uri="{BEBA8EAE-BF5A-486C-A8C5-ECC9F3942E4B}">
                <a14:imgProps xmlns:a14="http://schemas.microsoft.com/office/drawing/2010/main">
                  <a14:imgLayer r:embed="rId6">
                    <a14:imgEffect>
                      <a14:colorTemperature colorTemp="6540"/>
                    </a14:imgEffect>
                    <a14:imgEffect>
                      <a14:saturation sat="400000"/>
                    </a14:imgEffect>
                    <a14:imgEffect>
                      <a14:brightnessContrast bright="-20000" contrast="40000"/>
                    </a14:imgEffect>
                  </a14:imgLayer>
                </a14:imgProps>
              </a:ext>
            </a:extLst>
          </a:blip>
          <a:stretch>
            <a:fillRect/>
          </a:stretch>
        </p:blipFill>
        <p:spPr>
          <a:xfrm rot="2170652">
            <a:off x="6079123" y="1529004"/>
            <a:ext cx="794810" cy="794810"/>
          </a:xfrm>
          <a:prstGeom prst="rect">
            <a:avLst/>
          </a:prstGeom>
          <a:ln w="12700">
            <a:miter lim="400000"/>
          </a:ln>
        </p:spPr>
      </p:pic>
      <p:pic>
        <p:nvPicPr>
          <p:cNvPr id="38" name="Graphic 64" descr="Graphic 64">
            <a:extLst>
              <a:ext uri="{FF2B5EF4-FFF2-40B4-BE49-F238E27FC236}">
                <a16:creationId xmlns:a16="http://schemas.microsoft.com/office/drawing/2014/main" id="{D085E3A1-0F06-4E12-8D82-02356989C4F1}"/>
              </a:ext>
            </a:extLst>
          </p:cNvPr>
          <p:cNvPicPr>
            <a:picLocks noChangeAspect="1"/>
          </p:cNvPicPr>
          <p:nvPr/>
        </p:nvPicPr>
        <p:blipFill>
          <a:blip r:embed="rId7">
            <a:duotone>
              <a:prstClr val="black"/>
              <a:srgbClr val="6546AB">
                <a:tint val="45000"/>
                <a:satMod val="400000"/>
              </a:srgbClr>
            </a:duotone>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8499917" y="1653862"/>
            <a:ext cx="571266" cy="679343"/>
          </a:xfrm>
          <a:prstGeom prst="rect">
            <a:avLst/>
          </a:prstGeom>
          <a:ln w="12700">
            <a:miter lim="400000"/>
          </a:ln>
        </p:spPr>
      </p:pic>
      <p:pic>
        <p:nvPicPr>
          <p:cNvPr id="39" name="Graphic 84" descr="Graphic 84">
            <a:extLst>
              <a:ext uri="{FF2B5EF4-FFF2-40B4-BE49-F238E27FC236}">
                <a16:creationId xmlns:a16="http://schemas.microsoft.com/office/drawing/2014/main" id="{99B54935-8488-43BB-9562-202E83B11859}"/>
              </a:ext>
            </a:extLst>
          </p:cNvPr>
          <p:cNvPicPr>
            <a:picLocks noChangeAspect="1"/>
          </p:cNvPicPr>
          <p:nvPr/>
        </p:nvPicPr>
        <p:blipFill>
          <a:blip r:embed="rId9">
            <a:duotone>
              <a:prstClr val="black"/>
              <a:srgbClr val="6546AB">
                <a:tint val="45000"/>
                <a:satMod val="400000"/>
              </a:srgbClr>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1596158" y="3945693"/>
            <a:ext cx="525714" cy="732814"/>
          </a:xfrm>
          <a:prstGeom prst="rect">
            <a:avLst/>
          </a:prstGeom>
          <a:ln w="12700">
            <a:miter lim="400000"/>
          </a:ln>
        </p:spPr>
      </p:pic>
      <p:pic>
        <p:nvPicPr>
          <p:cNvPr id="40" name="Graphic 62" descr="Graphic 62">
            <a:extLst>
              <a:ext uri="{FF2B5EF4-FFF2-40B4-BE49-F238E27FC236}">
                <a16:creationId xmlns:a16="http://schemas.microsoft.com/office/drawing/2014/main" id="{7BAD5995-ED33-46AF-B094-C211F6A13CB4}"/>
              </a:ext>
            </a:extLst>
          </p:cNvPr>
          <p:cNvPicPr>
            <a:picLocks noChangeAspect="1"/>
          </p:cNvPicPr>
          <p:nvPr/>
        </p:nvPicPr>
        <p:blipFill>
          <a:blip r:embed="rId11">
            <a:duotone>
              <a:prstClr val="black"/>
              <a:srgbClr val="6546AB">
                <a:tint val="45000"/>
                <a:satMod val="400000"/>
              </a:srgbClr>
            </a:duotone>
            <a:extLst>
              <a:ext uri="{BEBA8EAE-BF5A-486C-A8C5-ECC9F3942E4B}">
                <a14:imgProps xmlns:a14="http://schemas.microsoft.com/office/drawing/2010/main">
                  <a14:imgLayer r:embed="rId12">
                    <a14:imgEffect>
                      <a14:brightnessContrast bright="-20000" contrast="40000"/>
                    </a14:imgEffect>
                  </a14:imgLayer>
                </a14:imgProps>
              </a:ext>
            </a:extLst>
          </a:blip>
          <a:stretch>
            <a:fillRect/>
          </a:stretch>
        </p:blipFill>
        <p:spPr>
          <a:xfrm>
            <a:off x="6169796" y="4019097"/>
            <a:ext cx="665967" cy="631815"/>
          </a:xfrm>
          <a:prstGeom prst="rect">
            <a:avLst/>
          </a:prstGeom>
          <a:ln w="12700">
            <a:miter lim="400000"/>
          </a:ln>
        </p:spPr>
      </p:pic>
      <p:pic>
        <p:nvPicPr>
          <p:cNvPr id="41" name="Graphic 87" descr="Graphic 87">
            <a:extLst>
              <a:ext uri="{FF2B5EF4-FFF2-40B4-BE49-F238E27FC236}">
                <a16:creationId xmlns:a16="http://schemas.microsoft.com/office/drawing/2014/main" id="{A8EF3D84-E0BA-48C3-B94E-9589B793A6FD}"/>
              </a:ext>
            </a:extLst>
          </p:cNvPr>
          <p:cNvPicPr>
            <a:picLocks noChangeAspect="1"/>
          </p:cNvPicPr>
          <p:nvPr/>
        </p:nvPicPr>
        <p:blipFill>
          <a:blip r:embed="rId13">
            <a:duotone>
              <a:prstClr val="black"/>
              <a:srgbClr val="6546AB">
                <a:tint val="45000"/>
                <a:satMod val="400000"/>
              </a:srgbClr>
            </a:duotone>
            <a:extLst>
              <a:ext uri="{BEBA8EAE-BF5A-486C-A8C5-ECC9F3942E4B}">
                <a14:imgProps xmlns:a14="http://schemas.microsoft.com/office/drawing/2010/main">
                  <a14:imgLayer r:embed="rId14">
                    <a14:imgEffect>
                      <a14:brightnessContrast bright="-20000" contrast="40000"/>
                    </a14:imgEffect>
                  </a14:imgLayer>
                </a14:imgProps>
              </a:ext>
            </a:extLst>
          </a:blip>
          <a:stretch>
            <a:fillRect/>
          </a:stretch>
        </p:blipFill>
        <p:spPr>
          <a:xfrm>
            <a:off x="8423813" y="3918133"/>
            <a:ext cx="711862" cy="728416"/>
          </a:xfrm>
          <a:prstGeom prst="rect">
            <a:avLst/>
          </a:prstGeom>
          <a:ln w="12700">
            <a:miter lim="400000"/>
          </a:ln>
        </p:spPr>
      </p:pic>
      <p:pic>
        <p:nvPicPr>
          <p:cNvPr id="42" name="Graphic 85" descr="Graphic 85">
            <a:extLst>
              <a:ext uri="{FF2B5EF4-FFF2-40B4-BE49-F238E27FC236}">
                <a16:creationId xmlns:a16="http://schemas.microsoft.com/office/drawing/2014/main" id="{0E497364-1624-4C40-A45F-21772BA6484C}"/>
              </a:ext>
            </a:extLst>
          </p:cNvPr>
          <p:cNvPicPr>
            <a:picLocks noChangeAspect="1"/>
          </p:cNvPicPr>
          <p:nvPr/>
        </p:nvPicPr>
        <p:blipFill>
          <a:blip r:embed="rId15">
            <a:duotone>
              <a:prstClr val="black"/>
              <a:srgbClr val="6546AB">
                <a:tint val="45000"/>
                <a:satMod val="400000"/>
              </a:srgbClr>
            </a:duotone>
            <a:extLst>
              <a:ext uri="{BEBA8EAE-BF5A-486C-A8C5-ECC9F3942E4B}">
                <a14:imgProps xmlns:a14="http://schemas.microsoft.com/office/drawing/2010/main">
                  <a14:imgLayer r:embed="rId16">
                    <a14:imgEffect>
                      <a14:brightnessContrast bright="-20000" contrast="40000"/>
                    </a14:imgEffect>
                  </a14:imgLayer>
                </a14:imgProps>
              </a:ext>
            </a:extLst>
          </a:blip>
          <a:stretch>
            <a:fillRect/>
          </a:stretch>
        </p:blipFill>
        <p:spPr>
          <a:xfrm>
            <a:off x="4037702" y="3842905"/>
            <a:ext cx="525681" cy="960726"/>
          </a:xfrm>
          <a:prstGeom prst="rect">
            <a:avLst/>
          </a:prstGeom>
          <a:ln w="12700">
            <a:miter lim="400000"/>
          </a:ln>
        </p:spPr>
      </p:pic>
      <p:pic>
        <p:nvPicPr>
          <p:cNvPr id="43" name="Graphic 80" descr="Graphic 80">
            <a:extLst>
              <a:ext uri="{FF2B5EF4-FFF2-40B4-BE49-F238E27FC236}">
                <a16:creationId xmlns:a16="http://schemas.microsoft.com/office/drawing/2014/main" id="{D722BAFB-6208-4122-B41A-C5584F562948}"/>
              </a:ext>
            </a:extLst>
          </p:cNvPr>
          <p:cNvPicPr>
            <a:picLocks noChangeAspect="1"/>
          </p:cNvPicPr>
          <p:nvPr/>
        </p:nvPicPr>
        <p:blipFill>
          <a:blip r:embed="rId17">
            <a:duotone>
              <a:prstClr val="black"/>
              <a:srgbClr val="6546AB">
                <a:tint val="45000"/>
                <a:satMod val="400000"/>
              </a:srgbClr>
            </a:duotone>
            <a:extLst>
              <a:ext uri="{BEBA8EAE-BF5A-486C-A8C5-ECC9F3942E4B}">
                <a14:imgProps xmlns:a14="http://schemas.microsoft.com/office/drawing/2010/main">
                  <a14:imgLayer r:embed="rId18">
                    <a14:imgEffect>
                      <a14:brightnessContrast bright="-20000" contrast="40000"/>
                    </a14:imgEffect>
                  </a14:imgLayer>
                </a14:imgProps>
              </a:ext>
            </a:extLst>
          </a:blip>
          <a:stretch>
            <a:fillRect/>
          </a:stretch>
        </p:blipFill>
        <p:spPr>
          <a:xfrm>
            <a:off x="1596158" y="1623382"/>
            <a:ext cx="672965" cy="769104"/>
          </a:xfrm>
          <a:prstGeom prst="rect">
            <a:avLst/>
          </a:prstGeom>
          <a:ln w="12700">
            <a:miter lim="400000"/>
          </a:ln>
        </p:spPr>
      </p:pic>
      <p:pic>
        <p:nvPicPr>
          <p:cNvPr id="44" name="Graphic 77" descr="Graphic 77">
            <a:extLst>
              <a:ext uri="{FF2B5EF4-FFF2-40B4-BE49-F238E27FC236}">
                <a16:creationId xmlns:a16="http://schemas.microsoft.com/office/drawing/2014/main" id="{D88754EB-ED27-40E3-9CD4-B842BAE637CA}"/>
              </a:ext>
            </a:extLst>
          </p:cNvPr>
          <p:cNvPicPr>
            <a:picLocks noChangeAspect="1"/>
          </p:cNvPicPr>
          <p:nvPr/>
        </p:nvPicPr>
        <p:blipFill>
          <a:blip r:embed="rId19">
            <a:duotone>
              <a:prstClr val="black"/>
              <a:srgbClr val="6546AB">
                <a:tint val="45000"/>
                <a:satMod val="400000"/>
              </a:srgbClr>
            </a:duotone>
            <a:extLst>
              <a:ext uri="{BEBA8EAE-BF5A-486C-A8C5-ECC9F3942E4B}">
                <a14:imgProps xmlns:a14="http://schemas.microsoft.com/office/drawing/2010/main">
                  <a14:imgLayer r:embed="rId20">
                    <a14:imgEffect>
                      <a14:brightnessContrast bright="-20000" contrast="40000"/>
                    </a14:imgEffect>
                  </a14:imgLayer>
                </a14:imgProps>
              </a:ext>
            </a:extLst>
          </a:blip>
          <a:stretch>
            <a:fillRect/>
          </a:stretch>
        </p:blipFill>
        <p:spPr>
          <a:xfrm>
            <a:off x="3901449" y="1638256"/>
            <a:ext cx="776186" cy="698568"/>
          </a:xfrm>
          <a:prstGeom prst="rect">
            <a:avLst/>
          </a:prstGeom>
          <a:ln w="12700">
            <a:miter lim="400000"/>
          </a:ln>
        </p:spPr>
      </p:pic>
      <p:sp>
        <p:nvSpPr>
          <p:cNvPr id="63" name="Subtitle 2">
            <a:extLst>
              <a:ext uri="{FF2B5EF4-FFF2-40B4-BE49-F238E27FC236}">
                <a16:creationId xmlns:a16="http://schemas.microsoft.com/office/drawing/2014/main" id="{E79BA5D3-6CF8-4407-90A1-5B9142972E8A}"/>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rgbClr val="252A36"/>
                </a:solidFill>
                <a:latin typeface="+mj-lt"/>
                <a:ea typeface="DIN 2014" panose="020B0504020202020204" pitchFamily="34" charset="77"/>
                <a:cs typeface="Roboto" panose="02000000000000000000" pitchFamily="2" charset="0"/>
              </a:rPr>
              <a:t>©202</a:t>
            </a:r>
            <a:r>
              <a:rPr lang="en-US" sz="700" dirty="0">
                <a:solidFill>
                  <a:srgbClr val="252A36"/>
                </a:solidFill>
                <a:latin typeface="+mj-lt"/>
                <a:ea typeface="DIN 2014" panose="020B0504020202020204" pitchFamily="34" charset="77"/>
                <a:cs typeface="Roboto" panose="02000000000000000000" pitchFamily="2" charset="0"/>
              </a:rPr>
              <a:t>2</a:t>
            </a:r>
            <a:r>
              <a:rPr sz="700" dirty="0">
                <a:solidFill>
                  <a:srgbClr val="252A36"/>
                </a:solidFill>
                <a:latin typeface="+mj-lt"/>
                <a:ea typeface="DIN 2014" panose="020B0504020202020204" pitchFamily="34" charset="77"/>
                <a:cs typeface="Roboto" panose="02000000000000000000" pitchFamily="2" charset="0"/>
              </a:rPr>
              <a:t> DEMAND DRIVEN TECHNOLOGIES. ALL RIGHTS RESERVED.</a:t>
            </a:r>
          </a:p>
        </p:txBody>
      </p:sp>
      <p:sp>
        <p:nvSpPr>
          <p:cNvPr id="64" name="Google Shape;14;p1">
            <a:extLst>
              <a:ext uri="{FF2B5EF4-FFF2-40B4-BE49-F238E27FC236}">
                <a16:creationId xmlns:a16="http://schemas.microsoft.com/office/drawing/2014/main" id="{116523D1-5587-4D0A-A07F-F5BDBFD3E370}"/>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rgbClr val="252A36"/>
                </a:solidFill>
              </a:rPr>
              <a:pPr/>
              <a:t>‹#›</a:t>
            </a:fld>
            <a:endParaRPr lang="en-US" sz="1000" dirty="0">
              <a:solidFill>
                <a:srgbClr val="252A36"/>
              </a:solidFill>
            </a:endParaRPr>
          </a:p>
        </p:txBody>
      </p:sp>
    </p:spTree>
    <p:extLst>
      <p:ext uri="{BB962C8B-B14F-4D97-AF65-F5344CB8AC3E}">
        <p14:creationId xmlns:p14="http://schemas.microsoft.com/office/powerpoint/2010/main" val="189916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C8C1DCC-09D3-78E5-C7A8-601D43E9B88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83029" y="1660400"/>
            <a:ext cx="3358173" cy="3733913"/>
          </a:xfrm>
          <a:prstGeom prst="rect">
            <a:avLst/>
          </a:prstGeom>
        </p:spPr>
      </p:pic>
      <p:pic>
        <p:nvPicPr>
          <p:cNvPr id="16" name="Picture 49">
            <a:extLst>
              <a:ext uri="{FF2B5EF4-FFF2-40B4-BE49-F238E27FC236}">
                <a16:creationId xmlns:a16="http://schemas.microsoft.com/office/drawing/2014/main" id="{59672F99-9CC4-8541-4241-F274591CAB13}"/>
              </a:ext>
            </a:extLst>
          </p:cNvPr>
          <p:cNvPicPr>
            <a:picLocks noChangeAspect="1"/>
          </p:cNvPicPr>
          <p:nvPr userDrawn="1"/>
        </p:nvPicPr>
        <p:blipFill>
          <a:blip r:embed="rId5">
            <a:alphaModFix amt="55000"/>
          </a:blip>
          <a:srcRect/>
          <a:stretch/>
        </p:blipFill>
        <p:spPr>
          <a:xfrm>
            <a:off x="0" y="-587"/>
            <a:ext cx="9560537" cy="6854352"/>
          </a:xfrm>
          <a:prstGeom prst="rect">
            <a:avLst/>
          </a:prstGeom>
        </p:spPr>
      </p:pic>
      <p:sp>
        <p:nvSpPr>
          <p:cNvPr id="2" name="Do not remove" hidden="1">
            <a:extLst>
              <a:ext uri="{FF2B5EF4-FFF2-40B4-BE49-F238E27FC236}">
                <a16:creationId xmlns:a16="http://schemas.microsoft.com/office/drawing/2014/main" id="{6A04CC17-C67C-4DA4-9DF9-8F003D361E6D}"/>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97;p43">
            <a:extLst>
              <a:ext uri="{FF2B5EF4-FFF2-40B4-BE49-F238E27FC236}">
                <a16:creationId xmlns:a16="http://schemas.microsoft.com/office/drawing/2014/main" id="{FE320C3D-C5B2-4191-8C49-C92762705622}"/>
              </a:ext>
            </a:extLst>
          </p:cNvPr>
          <p:cNvSpPr/>
          <p:nvPr/>
        </p:nvSpPr>
        <p:spPr>
          <a:xfrm>
            <a:off x="-1" y="1552412"/>
            <a:ext cx="3058605"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 name="Subtitle 2">
            <a:extLst>
              <a:ext uri="{FF2B5EF4-FFF2-40B4-BE49-F238E27FC236}">
                <a16:creationId xmlns:a16="http://schemas.microsoft.com/office/drawing/2014/main" id="{F9248E31-A38C-4A1A-93B5-86B23B31DE80}"/>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rgbClr val="252A36"/>
                </a:solidFill>
                <a:latin typeface="+mj-lt"/>
                <a:ea typeface="DIN 2014" panose="020B0504020202020204" pitchFamily="34" charset="77"/>
                <a:cs typeface="Roboto" panose="02000000000000000000" pitchFamily="2" charset="0"/>
              </a:rPr>
              <a:t>©202</a:t>
            </a:r>
            <a:r>
              <a:rPr lang="en-US" sz="700" dirty="0">
                <a:solidFill>
                  <a:srgbClr val="252A36"/>
                </a:solidFill>
                <a:latin typeface="+mj-lt"/>
                <a:ea typeface="DIN 2014" panose="020B0504020202020204" pitchFamily="34" charset="77"/>
                <a:cs typeface="Roboto" panose="02000000000000000000" pitchFamily="2" charset="0"/>
              </a:rPr>
              <a:t>2</a:t>
            </a:r>
            <a:r>
              <a:rPr sz="700" dirty="0">
                <a:solidFill>
                  <a:srgbClr val="252A36"/>
                </a:solidFill>
                <a:latin typeface="+mj-lt"/>
                <a:ea typeface="DIN 2014" panose="020B0504020202020204" pitchFamily="34" charset="77"/>
                <a:cs typeface="Roboto" panose="02000000000000000000" pitchFamily="2" charset="0"/>
              </a:rPr>
              <a:t> DEMAND DRIVEN TECHNOLOGIES. ALL RIGHTS RESERVED.</a:t>
            </a:r>
          </a:p>
        </p:txBody>
      </p:sp>
      <p:pic>
        <p:nvPicPr>
          <p:cNvPr id="38" name="Picture 51">
            <a:extLst>
              <a:ext uri="{FF2B5EF4-FFF2-40B4-BE49-F238E27FC236}">
                <a16:creationId xmlns:a16="http://schemas.microsoft.com/office/drawing/2014/main" id="{F3CF166D-04E2-4C27-BADD-D97613C210BA}"/>
              </a:ext>
            </a:extLst>
          </p:cNvPr>
          <p:cNvPicPr>
            <a:picLocks noChangeAspect="1"/>
          </p:cNvPicPr>
          <p:nvPr/>
        </p:nvPicPr>
        <p:blipFill rotWithShape="1">
          <a:blip r:embed="rId6">
            <a:extLst>
              <a:ext uri="{28A0092B-C50C-407E-A947-70E740481C1C}">
                <a14:useLocalDpi xmlns:a14="http://schemas.microsoft.com/office/drawing/2010/main"/>
              </a:ext>
            </a:extLst>
          </a:blip>
          <a:srcRect t="1" r="78942" b="-17475"/>
          <a:stretch/>
        </p:blipFill>
        <p:spPr>
          <a:xfrm>
            <a:off x="199549" y="225675"/>
            <a:ext cx="425208" cy="350663"/>
          </a:xfrm>
          <a:prstGeom prst="rect">
            <a:avLst/>
          </a:prstGeom>
        </p:spPr>
      </p:pic>
      <p:sp>
        <p:nvSpPr>
          <p:cNvPr id="39" name="Google Shape;14;p1">
            <a:extLst>
              <a:ext uri="{FF2B5EF4-FFF2-40B4-BE49-F238E27FC236}">
                <a16:creationId xmlns:a16="http://schemas.microsoft.com/office/drawing/2014/main" id="{4673F3A5-0AAF-4AB4-ACF5-C2FAFF49CC89}"/>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rgbClr val="252A36"/>
                </a:solidFill>
              </a:rPr>
              <a:pPr/>
              <a:t>‹#›</a:t>
            </a:fld>
            <a:endParaRPr lang="en-US" sz="1000" dirty="0">
              <a:solidFill>
                <a:srgbClr val="252A36"/>
              </a:solidFill>
            </a:endParaRPr>
          </a:p>
        </p:txBody>
      </p:sp>
      <p:pic>
        <p:nvPicPr>
          <p:cNvPr id="7" name="Graphic 6">
            <a:extLst>
              <a:ext uri="{FF2B5EF4-FFF2-40B4-BE49-F238E27FC236}">
                <a16:creationId xmlns:a16="http://schemas.microsoft.com/office/drawing/2014/main" id="{BB02023C-F4AE-508E-7C38-4EE2DE0CE19D}"/>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40393" y="1774779"/>
            <a:ext cx="608275" cy="608275"/>
          </a:xfrm>
          <a:prstGeom prst="rect">
            <a:avLst/>
          </a:prstGeom>
        </p:spPr>
      </p:pic>
      <p:pic>
        <p:nvPicPr>
          <p:cNvPr id="9" name="Graphic 8">
            <a:extLst>
              <a:ext uri="{FF2B5EF4-FFF2-40B4-BE49-F238E27FC236}">
                <a16:creationId xmlns:a16="http://schemas.microsoft.com/office/drawing/2014/main" id="{61062043-BA21-C099-9096-07D8B50DAFDA}"/>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98317" y="2579769"/>
            <a:ext cx="444636" cy="444636"/>
          </a:xfrm>
          <a:prstGeom prst="rect">
            <a:avLst/>
          </a:prstGeom>
        </p:spPr>
      </p:pic>
      <p:pic>
        <p:nvPicPr>
          <p:cNvPr id="11" name="Graphic 10">
            <a:extLst>
              <a:ext uri="{FF2B5EF4-FFF2-40B4-BE49-F238E27FC236}">
                <a16:creationId xmlns:a16="http://schemas.microsoft.com/office/drawing/2014/main" id="{75B79AEC-A44C-7EBE-97B8-4D7558055792}"/>
              </a:ext>
            </a:extLst>
          </p:cNvPr>
          <p:cNvPicPr>
            <a:picLocks noChangeAspect="1"/>
          </p:cNvPicPr>
          <p:nvPr userDrawn="1"/>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13940" y="4016835"/>
            <a:ext cx="408824" cy="408824"/>
          </a:xfrm>
          <a:prstGeom prst="rect">
            <a:avLst/>
          </a:prstGeom>
        </p:spPr>
      </p:pic>
      <p:pic>
        <p:nvPicPr>
          <p:cNvPr id="13" name="Graphic 12">
            <a:extLst>
              <a:ext uri="{FF2B5EF4-FFF2-40B4-BE49-F238E27FC236}">
                <a16:creationId xmlns:a16="http://schemas.microsoft.com/office/drawing/2014/main" id="{8B55B0F2-09D9-59A2-673B-07DACB6EE1B5}"/>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018764" y="3963632"/>
            <a:ext cx="555613" cy="555613"/>
          </a:xfrm>
          <a:prstGeom prst="rect">
            <a:avLst/>
          </a:prstGeom>
        </p:spPr>
      </p:pic>
      <p:pic>
        <p:nvPicPr>
          <p:cNvPr id="15" name="Graphic 14">
            <a:extLst>
              <a:ext uri="{FF2B5EF4-FFF2-40B4-BE49-F238E27FC236}">
                <a16:creationId xmlns:a16="http://schemas.microsoft.com/office/drawing/2014/main" id="{90677D35-0FFB-DC43-F69B-FF60A4D0EAAD}"/>
              </a:ext>
            </a:extLst>
          </p:cNvPr>
          <p:cNvPicPr>
            <a:picLocks noChangeAspect="1"/>
          </p:cNvPicPr>
          <p:nvPr userDrawn="1"/>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806504" y="4725019"/>
            <a:ext cx="473818" cy="473818"/>
          </a:xfrm>
          <a:prstGeom prst="rect">
            <a:avLst/>
          </a:prstGeom>
        </p:spPr>
      </p:pic>
      <p:pic>
        <p:nvPicPr>
          <p:cNvPr id="18" name="Graphic 17">
            <a:extLst>
              <a:ext uri="{FF2B5EF4-FFF2-40B4-BE49-F238E27FC236}">
                <a16:creationId xmlns:a16="http://schemas.microsoft.com/office/drawing/2014/main" id="{E913D904-701E-F097-2926-229E43A30518}"/>
              </a:ext>
            </a:extLst>
          </p:cNvPr>
          <p:cNvPicPr>
            <a:picLocks noChangeAspect="1"/>
          </p:cNvPicPr>
          <p:nvPr userDrawn="1"/>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547653" y="2570977"/>
            <a:ext cx="516962" cy="516962"/>
          </a:xfrm>
          <a:prstGeom prst="rect">
            <a:avLst/>
          </a:prstGeom>
        </p:spPr>
      </p:pic>
    </p:spTree>
    <p:extLst>
      <p:ext uri="{BB962C8B-B14F-4D97-AF65-F5344CB8AC3E}">
        <p14:creationId xmlns:p14="http://schemas.microsoft.com/office/powerpoint/2010/main" val="894286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Disposition personnalisé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99E085-8BE6-8D8A-4F48-F3D689A4C84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282985" cy="6858000"/>
          </a:xfrm>
          <a:prstGeom prst="rect">
            <a:avLst/>
          </a:prstGeom>
        </p:spPr>
      </p:pic>
      <p:sp>
        <p:nvSpPr>
          <p:cNvPr id="2" name="Do not remove" hidden="1">
            <a:extLst>
              <a:ext uri="{FF2B5EF4-FFF2-40B4-BE49-F238E27FC236}">
                <a16:creationId xmlns:a16="http://schemas.microsoft.com/office/drawing/2014/main" id="{99E676EA-3386-4371-BD22-151D3C892308}"/>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202A33-5479-417B-9F5D-14B3CDE49061}"/>
              </a:ext>
            </a:extLst>
          </p:cNvPr>
          <p:cNvSpPr/>
          <p:nvPr/>
        </p:nvSpPr>
        <p:spPr>
          <a:xfrm>
            <a:off x="-1" y="-12420"/>
            <a:ext cx="12297553" cy="6881826"/>
          </a:xfrm>
          <a:prstGeom prst="rect">
            <a:avLst/>
          </a:prstGeom>
          <a:solidFill>
            <a:srgbClr val="7030A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oogle Shape;583;p58">
            <a:extLst>
              <a:ext uri="{FF2B5EF4-FFF2-40B4-BE49-F238E27FC236}">
                <a16:creationId xmlns:a16="http://schemas.microsoft.com/office/drawing/2014/main" id="{6970006D-4335-417A-B09E-8705369852D8}"/>
              </a:ext>
            </a:extLst>
          </p:cNvPr>
          <p:cNvSpPr txBox="1"/>
          <p:nvPr/>
        </p:nvSpPr>
        <p:spPr>
          <a:xfrm>
            <a:off x="5557520" y="2011968"/>
            <a:ext cx="6024880" cy="461665"/>
          </a:xfrm>
          <a:prstGeom prst="rect">
            <a:avLst/>
          </a:prstGeom>
          <a:noFill/>
          <a:ln>
            <a:noFill/>
          </a:ln>
        </p:spPr>
        <p:txBody>
          <a:bodyPr spcFirstLastPara="1" wrap="square" lIns="91425" tIns="45700" rIns="91425" bIns="45700" anchor="t" anchorCtr="0">
            <a:noAutofit/>
          </a:bodyPr>
          <a:lstStyle/>
          <a:p>
            <a:pPr lvl="0" algn="ctr">
              <a:lnSpc>
                <a:spcPct val="150000"/>
              </a:lnSpc>
            </a:pPr>
            <a:endParaRPr lang="en-US" sz="2800" b="1" dirty="0">
              <a:solidFill>
                <a:srgbClr val="4C4084"/>
              </a:solidFill>
              <a:latin typeface="FreightSans Pro Bold" panose="02000606030000020004" pitchFamily="2" charset="0"/>
              <a:ea typeface="DIN 2014 Bold" panose="020B0504020202020204" pitchFamily="34" charset="77"/>
              <a:cs typeface="Poppins SemiBold"/>
              <a:sym typeface="Poppins SemiBold"/>
            </a:endParaRPr>
          </a:p>
        </p:txBody>
      </p:sp>
      <p:sp>
        <p:nvSpPr>
          <p:cNvPr id="13" name="Subtitle 2">
            <a:extLst>
              <a:ext uri="{FF2B5EF4-FFF2-40B4-BE49-F238E27FC236}">
                <a16:creationId xmlns:a16="http://schemas.microsoft.com/office/drawing/2014/main" id="{44C73474-0224-4887-8F7B-E3EBE9D4BE6F}"/>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sp>
        <p:nvSpPr>
          <p:cNvPr id="14" name="Google Shape;14;p1">
            <a:extLst>
              <a:ext uri="{FF2B5EF4-FFF2-40B4-BE49-F238E27FC236}">
                <a16:creationId xmlns:a16="http://schemas.microsoft.com/office/drawing/2014/main" id="{800AEF46-5F48-43EC-921D-419A7FA8BC54}"/>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pic>
        <p:nvPicPr>
          <p:cNvPr id="15" name="Google Shape;641;p42" descr="Google Shape;641;p42">
            <a:extLst>
              <a:ext uri="{FF2B5EF4-FFF2-40B4-BE49-F238E27FC236}">
                <a16:creationId xmlns:a16="http://schemas.microsoft.com/office/drawing/2014/main" id="{354F49BA-65F2-44D6-9E31-5FA28B4D77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16" name="Google Shape;561;p57">
            <a:extLst>
              <a:ext uri="{FF2B5EF4-FFF2-40B4-BE49-F238E27FC236}">
                <a16:creationId xmlns:a16="http://schemas.microsoft.com/office/drawing/2014/main" id="{D64447E2-57CA-461A-9ABC-510996C50B37}"/>
              </a:ext>
            </a:extLst>
          </p:cNvPr>
          <p:cNvSpPr/>
          <p:nvPr/>
        </p:nvSpPr>
        <p:spPr>
          <a:xfrm>
            <a:off x="2906761" y="2486054"/>
            <a:ext cx="6117786" cy="2771746"/>
          </a:xfrm>
          <a:prstGeom prst="roundRect">
            <a:avLst>
              <a:gd name="adj" fmla="val 1784"/>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algn="ctr">
              <a:spcAft>
                <a:spcPts val="300"/>
              </a:spcAft>
              <a:buClr>
                <a:srgbClr val="252A36"/>
              </a:buClr>
              <a:buSzPts val="1050"/>
            </a:pPr>
            <a:br>
              <a:rPr lang="en-US" sz="2800" b="1" dirty="0">
                <a:solidFill>
                  <a:srgbClr val="252A36"/>
                </a:solidFill>
                <a:latin typeface="FreightSans Pro Bold" panose="02000606030000020004" pitchFamily="2" charset="0"/>
                <a:ea typeface="DIN 2014 Bold" panose="020B0504020202020204" pitchFamily="34" charset="77"/>
                <a:cs typeface="Poppins SemiBold"/>
                <a:sym typeface="Poppins SemiBold"/>
              </a:rPr>
            </a:br>
            <a:endParaRPr lang="en-US" sz="2800" b="1" dirty="0">
              <a:solidFill>
                <a:srgbClr val="4C4084"/>
              </a:solidFill>
              <a:latin typeface="FreightSans Pro Bold" panose="02000606030000020004" pitchFamily="2" charset="0"/>
              <a:ea typeface="DIN 2014 Bold" panose="020B0504020202020204" pitchFamily="34" charset="77"/>
              <a:cs typeface="Poppins SemiBold"/>
              <a:sym typeface="Poppins SemiBold"/>
            </a:endParaRPr>
          </a:p>
          <a:p>
            <a:pPr lvl="0">
              <a:spcAft>
                <a:spcPts val="300"/>
              </a:spcAft>
              <a:buClr>
                <a:srgbClr val="252A36"/>
              </a:buClr>
              <a:buSzPts val="1050"/>
            </a:pPr>
            <a:endParaRPr lang="en-US" sz="1100" dirty="0">
              <a:solidFill>
                <a:srgbClr val="595959"/>
              </a:solidFill>
              <a:latin typeface="DIN 2014" panose="020B0504020202020204" pitchFamily="34" charset="77"/>
              <a:ea typeface="DIN 2014" panose="020B0504020202020204" pitchFamily="34" charset="77"/>
              <a:cs typeface="Open Sans"/>
              <a:sym typeface="Open Sans"/>
            </a:endParaRPr>
          </a:p>
        </p:txBody>
      </p:sp>
      <p:cxnSp>
        <p:nvCxnSpPr>
          <p:cNvPr id="17" name="Straight Connector 15">
            <a:extLst>
              <a:ext uri="{FF2B5EF4-FFF2-40B4-BE49-F238E27FC236}">
                <a16:creationId xmlns:a16="http://schemas.microsoft.com/office/drawing/2014/main" id="{629489AE-26D5-4A1D-BCF7-37B24487C282}"/>
              </a:ext>
            </a:extLst>
          </p:cNvPr>
          <p:cNvCxnSpPr>
            <a:cxnSpLocks/>
          </p:cNvCxnSpPr>
          <p:nvPr/>
        </p:nvCxnSpPr>
        <p:spPr>
          <a:xfrm>
            <a:off x="3728606" y="3760017"/>
            <a:ext cx="447409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CF25002D-DBD8-4767-8082-2693F9A92AC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702841" y="4597334"/>
            <a:ext cx="525624" cy="461805"/>
          </a:xfrm>
          <a:prstGeom prst="rect">
            <a:avLst/>
          </a:prstGeom>
        </p:spPr>
      </p:pic>
      <p:sp>
        <p:nvSpPr>
          <p:cNvPr id="20" name="Google Shape;97;p43">
            <a:extLst>
              <a:ext uri="{FF2B5EF4-FFF2-40B4-BE49-F238E27FC236}">
                <a16:creationId xmlns:a16="http://schemas.microsoft.com/office/drawing/2014/main" id="{8EA216A2-9D2F-431C-8CED-CCF4DC3261D2}"/>
              </a:ext>
            </a:extLst>
          </p:cNvPr>
          <p:cNvSpPr/>
          <p:nvPr/>
        </p:nvSpPr>
        <p:spPr>
          <a:xfrm>
            <a:off x="-14570" y="997814"/>
            <a:ext cx="3082500"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4260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0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D37A5-4CA6-4F9B-AC11-909FC0470432}"/>
              </a:ext>
            </a:extLst>
          </p:cNvPr>
          <p:cNvPicPr>
            <a:picLocks noChangeAspect="1"/>
          </p:cNvPicPr>
          <p:nvPr/>
        </p:nvPicPr>
        <p:blipFill>
          <a:blip r:embed="rId3"/>
          <a:stretch>
            <a:fillRect/>
          </a:stretch>
        </p:blipFill>
        <p:spPr>
          <a:xfrm>
            <a:off x="0" y="0"/>
            <a:ext cx="12193471" cy="6858000"/>
          </a:xfrm>
          <a:prstGeom prst="rect">
            <a:avLst/>
          </a:prstGeom>
        </p:spPr>
      </p:pic>
      <p:sp>
        <p:nvSpPr>
          <p:cNvPr id="4" name="Google Shape;561;p57">
            <a:extLst>
              <a:ext uri="{FF2B5EF4-FFF2-40B4-BE49-F238E27FC236}">
                <a16:creationId xmlns:a16="http://schemas.microsoft.com/office/drawing/2014/main" id="{1DBE3BA6-5659-47B0-B6A6-04FADD2F7D96}"/>
              </a:ext>
            </a:extLst>
          </p:cNvPr>
          <p:cNvSpPr/>
          <p:nvPr/>
        </p:nvSpPr>
        <p:spPr>
          <a:xfrm>
            <a:off x="1347270" y="1251016"/>
            <a:ext cx="4362542" cy="5116330"/>
          </a:xfrm>
          <a:prstGeom prst="roundRect">
            <a:avLst>
              <a:gd name="adj" fmla="val 1784"/>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561;p57">
            <a:extLst>
              <a:ext uri="{FF2B5EF4-FFF2-40B4-BE49-F238E27FC236}">
                <a16:creationId xmlns:a16="http://schemas.microsoft.com/office/drawing/2014/main" id="{66C5358B-978D-48CC-A27F-53522555779F}"/>
              </a:ext>
            </a:extLst>
          </p:cNvPr>
          <p:cNvSpPr/>
          <p:nvPr/>
        </p:nvSpPr>
        <p:spPr>
          <a:xfrm>
            <a:off x="6276867" y="1251016"/>
            <a:ext cx="4362542" cy="5116330"/>
          </a:xfrm>
          <a:prstGeom prst="roundRect">
            <a:avLst>
              <a:gd name="adj" fmla="val 1784"/>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raphic 6">
            <a:extLst>
              <a:ext uri="{FF2B5EF4-FFF2-40B4-BE49-F238E27FC236}">
                <a16:creationId xmlns:a16="http://schemas.microsoft.com/office/drawing/2014/main" id="{651B0D3D-62E9-3F61-42E7-9F4B5762A83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69380" y="1593894"/>
            <a:ext cx="2743048" cy="2725904"/>
          </a:xfrm>
          <a:prstGeom prst="rect">
            <a:avLst/>
          </a:prstGeom>
        </p:spPr>
      </p:pic>
      <p:pic>
        <p:nvPicPr>
          <p:cNvPr id="35" name="Graphic 34">
            <a:extLst>
              <a:ext uri="{FF2B5EF4-FFF2-40B4-BE49-F238E27FC236}">
                <a16:creationId xmlns:a16="http://schemas.microsoft.com/office/drawing/2014/main" id="{68EB7DEB-EDB8-91C3-110A-5D7A0EDD7C3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89969" y="1596213"/>
            <a:ext cx="2743048" cy="2725904"/>
          </a:xfrm>
          <a:prstGeom prst="rect">
            <a:avLst/>
          </a:prstGeom>
        </p:spPr>
      </p:pic>
      <p:sp>
        <p:nvSpPr>
          <p:cNvPr id="2" name="Do not remove" hidden="1">
            <a:extLst>
              <a:ext uri="{FF2B5EF4-FFF2-40B4-BE49-F238E27FC236}">
                <a16:creationId xmlns:a16="http://schemas.microsoft.com/office/drawing/2014/main" id="{31FEF815-B977-49A5-9452-EAF7A45CA85B}"/>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7;p43">
            <a:extLst>
              <a:ext uri="{FF2B5EF4-FFF2-40B4-BE49-F238E27FC236}">
                <a16:creationId xmlns:a16="http://schemas.microsoft.com/office/drawing/2014/main" id="{C4650DAD-8197-4786-8C45-EE19E5B18829}"/>
              </a:ext>
            </a:extLst>
          </p:cNvPr>
          <p:cNvSpPr/>
          <p:nvPr/>
        </p:nvSpPr>
        <p:spPr>
          <a:xfrm>
            <a:off x="-1" y="750645"/>
            <a:ext cx="3058605"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 name="Subtitle 2">
            <a:extLst>
              <a:ext uri="{FF2B5EF4-FFF2-40B4-BE49-F238E27FC236}">
                <a16:creationId xmlns:a16="http://schemas.microsoft.com/office/drawing/2014/main" id="{E3D6C2C5-EC16-4DAF-B50F-8C421A5BDC90}"/>
              </a:ext>
            </a:extLst>
          </p:cNvPr>
          <p:cNvSpPr txBox="1"/>
          <p:nvPr/>
        </p:nvSpPr>
        <p:spPr>
          <a:xfrm>
            <a:off x="199549" y="6468034"/>
            <a:ext cx="4611937" cy="38996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15" name="Google Shape;641;p42" descr="Google Shape;641;p42">
            <a:extLst>
              <a:ext uri="{FF2B5EF4-FFF2-40B4-BE49-F238E27FC236}">
                <a16:creationId xmlns:a16="http://schemas.microsoft.com/office/drawing/2014/main" id="{C5D2F75E-F879-42BD-987C-D596E70621A8}"/>
              </a:ext>
            </a:extLst>
          </p:cNvPr>
          <p:cNvPicPr>
            <a:picLocks noChangeAspect="1"/>
          </p:cNvPicPr>
          <p:nvPr/>
        </p:nvPicPr>
        <p:blipFill>
          <a:blip r:embed="rId6" cstate="email">
            <a:lum/>
            <a:extLst>
              <a:ext uri="{28A0092B-C50C-407E-A947-70E740481C1C}">
                <a14:useLocalDpi xmlns:a14="http://schemas.microsoft.com/office/drawing/2010/main"/>
              </a:ext>
            </a:extLst>
          </a:blip>
          <a:stretch>
            <a:fillRect/>
          </a:stretch>
        </p:blipFill>
        <p:spPr>
          <a:xfrm>
            <a:off x="199549" y="225675"/>
            <a:ext cx="380146" cy="298007"/>
          </a:xfrm>
          <a:prstGeom prst="rect">
            <a:avLst/>
          </a:prstGeom>
          <a:solidFill>
            <a:srgbClr val="4472C4">
              <a:alpha val="0"/>
            </a:srgbClr>
          </a:solidFill>
          <a:ln w="12700">
            <a:miter lim="400000"/>
          </a:ln>
        </p:spPr>
      </p:pic>
      <p:sp>
        <p:nvSpPr>
          <p:cNvPr id="16" name="Google Shape;14;p1">
            <a:extLst>
              <a:ext uri="{FF2B5EF4-FFF2-40B4-BE49-F238E27FC236}">
                <a16:creationId xmlns:a16="http://schemas.microsoft.com/office/drawing/2014/main" id="{58A913DA-ED58-434E-AE20-1094C2D2129A}"/>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a:solidFill>
                <a:schemeClr val="bg1"/>
              </a:solidFill>
            </a:endParaRPr>
          </a:p>
        </p:txBody>
      </p:sp>
      <p:sp>
        <p:nvSpPr>
          <p:cNvPr id="18" name="Espace réservé du texte 26">
            <a:extLst>
              <a:ext uri="{FF2B5EF4-FFF2-40B4-BE49-F238E27FC236}">
                <a16:creationId xmlns:a16="http://schemas.microsoft.com/office/drawing/2014/main" id="{1F67F10B-C649-4C67-97D9-164F91CC6E14}"/>
              </a:ext>
            </a:extLst>
          </p:cNvPr>
          <p:cNvSpPr>
            <a:spLocks noGrp="1"/>
          </p:cNvSpPr>
          <p:nvPr>
            <p:ph type="body" sz="quarter" idx="13" hasCustomPrompt="1"/>
          </p:nvPr>
        </p:nvSpPr>
        <p:spPr>
          <a:xfrm>
            <a:off x="1165192" y="746697"/>
            <a:ext cx="1739265" cy="344134"/>
          </a:xfrm>
          <a:prstGeom prst="rect">
            <a:avLst/>
          </a:prstGeom>
        </p:spPr>
        <p:txBody>
          <a:bodyPr anchor="ctr" anchorCtr="0">
            <a:noAutofit/>
          </a:bodyPr>
          <a:lstStyle>
            <a:lvl1pPr marL="0" indent="0">
              <a:spcBef>
                <a:spcPts val="0"/>
              </a:spcBef>
              <a:buNone/>
              <a:defRPr sz="1000" b="1" spc="600">
                <a:solidFill>
                  <a:schemeClr val="bg1">
                    <a:lumMod val="95000"/>
                  </a:schemeClr>
                </a:solidFill>
                <a:latin typeface="+mj-lt"/>
              </a:defRPr>
            </a:lvl1pPr>
          </a:lstStyle>
          <a:p>
            <a:pPr lvl="0"/>
            <a:r>
              <a:rPr lang="fr-FR" dirty="0"/>
              <a:t>SECTION</a:t>
            </a:r>
          </a:p>
        </p:txBody>
      </p:sp>
      <p:pic>
        <p:nvPicPr>
          <p:cNvPr id="25" name="Graphic 34" descr="Graphic 34">
            <a:extLst>
              <a:ext uri="{FF2B5EF4-FFF2-40B4-BE49-F238E27FC236}">
                <a16:creationId xmlns:a16="http://schemas.microsoft.com/office/drawing/2014/main" id="{ED92F04B-3740-4EC7-BBFC-5279A37A31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8122" y="2275395"/>
            <a:ext cx="1355296" cy="1414222"/>
          </a:xfrm>
          <a:prstGeom prst="rect">
            <a:avLst/>
          </a:prstGeom>
          <a:ln w="12700">
            <a:miter lim="400000"/>
          </a:ln>
        </p:spPr>
      </p:pic>
      <p:pic>
        <p:nvPicPr>
          <p:cNvPr id="26" name="Graphic 48" descr="Graphic 48">
            <a:extLst>
              <a:ext uri="{FF2B5EF4-FFF2-40B4-BE49-F238E27FC236}">
                <a16:creationId xmlns:a16="http://schemas.microsoft.com/office/drawing/2014/main" id="{9EBF9EBB-70BF-411B-ADE5-C6160E3FA8B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437397" y="2157343"/>
            <a:ext cx="1633394" cy="1455851"/>
          </a:xfrm>
          <a:prstGeom prst="rect">
            <a:avLst/>
          </a:prstGeom>
          <a:ln w="12700">
            <a:miter lim="400000"/>
          </a:ln>
        </p:spPr>
      </p:pic>
      <p:pic>
        <p:nvPicPr>
          <p:cNvPr id="27" name="Graphique 26" descr="Usine contour">
            <a:extLst>
              <a:ext uri="{FF2B5EF4-FFF2-40B4-BE49-F238E27FC236}">
                <a16:creationId xmlns:a16="http://schemas.microsoft.com/office/drawing/2014/main" id="{02471197-BAFB-4D90-8FC7-3BDDA4F868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72292" y="1717886"/>
            <a:ext cx="346956" cy="346956"/>
          </a:xfrm>
          <a:prstGeom prst="rect">
            <a:avLst/>
          </a:prstGeom>
        </p:spPr>
      </p:pic>
      <p:pic>
        <p:nvPicPr>
          <p:cNvPr id="28" name="Graphique 27" descr="Calendrier mensuel contour">
            <a:extLst>
              <a:ext uri="{FF2B5EF4-FFF2-40B4-BE49-F238E27FC236}">
                <a16:creationId xmlns:a16="http://schemas.microsoft.com/office/drawing/2014/main" id="{8E8E7116-044A-4FAB-843A-4A5C848682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20249" y="2790236"/>
            <a:ext cx="354833" cy="354833"/>
          </a:xfrm>
          <a:prstGeom prst="rect">
            <a:avLst/>
          </a:prstGeom>
        </p:spPr>
      </p:pic>
      <p:pic>
        <p:nvPicPr>
          <p:cNvPr id="29" name="Graphique 28" descr="Homme ouvrier du bâtiment contour">
            <a:extLst>
              <a:ext uri="{FF2B5EF4-FFF2-40B4-BE49-F238E27FC236}">
                <a16:creationId xmlns:a16="http://schemas.microsoft.com/office/drawing/2014/main" id="{D81289F5-DEDD-4526-BB83-233E5B4501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59362" y="3866428"/>
            <a:ext cx="324256" cy="324256"/>
          </a:xfrm>
          <a:prstGeom prst="rect">
            <a:avLst/>
          </a:prstGeom>
        </p:spPr>
      </p:pic>
      <p:pic>
        <p:nvPicPr>
          <p:cNvPr id="30" name="Graphique 29" descr="Usine contour">
            <a:extLst>
              <a:ext uri="{FF2B5EF4-FFF2-40B4-BE49-F238E27FC236}">
                <a16:creationId xmlns:a16="http://schemas.microsoft.com/office/drawing/2014/main" id="{6E557747-E9C2-4EBC-9D99-432570384E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88621" y="1705186"/>
            <a:ext cx="346956" cy="346956"/>
          </a:xfrm>
          <a:prstGeom prst="rect">
            <a:avLst/>
          </a:prstGeom>
        </p:spPr>
      </p:pic>
      <p:pic>
        <p:nvPicPr>
          <p:cNvPr id="31" name="Graphique 30" descr="Calendrier mensuel contour">
            <a:extLst>
              <a:ext uri="{FF2B5EF4-FFF2-40B4-BE49-F238E27FC236}">
                <a16:creationId xmlns:a16="http://schemas.microsoft.com/office/drawing/2014/main" id="{EBB86838-144A-4414-81AD-A6A164FDC8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36578" y="2777536"/>
            <a:ext cx="354833" cy="354833"/>
          </a:xfrm>
          <a:prstGeom prst="rect">
            <a:avLst/>
          </a:prstGeom>
        </p:spPr>
      </p:pic>
      <p:pic>
        <p:nvPicPr>
          <p:cNvPr id="32" name="Graphique 31" descr="Homme ouvrier du bâtiment contour">
            <a:extLst>
              <a:ext uri="{FF2B5EF4-FFF2-40B4-BE49-F238E27FC236}">
                <a16:creationId xmlns:a16="http://schemas.microsoft.com/office/drawing/2014/main" id="{D5E5185B-6F27-4624-B854-C89A5F25FE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93339" y="3878495"/>
            <a:ext cx="324256" cy="324256"/>
          </a:xfrm>
          <a:prstGeom prst="rect">
            <a:avLst/>
          </a:prstGeom>
        </p:spPr>
      </p:pic>
      <p:pic>
        <p:nvPicPr>
          <p:cNvPr id="33" name="Graphique 32" descr="Fret contour">
            <a:extLst>
              <a:ext uri="{FF2B5EF4-FFF2-40B4-BE49-F238E27FC236}">
                <a16:creationId xmlns:a16="http://schemas.microsoft.com/office/drawing/2014/main" id="{42D4CD12-1C40-4D67-8844-256C183F0C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15340" y="2756924"/>
            <a:ext cx="388145" cy="388145"/>
          </a:xfrm>
          <a:prstGeom prst="rect">
            <a:avLst/>
          </a:prstGeom>
        </p:spPr>
      </p:pic>
      <p:pic>
        <p:nvPicPr>
          <p:cNvPr id="34" name="Graphique 33" descr="Fret contour">
            <a:extLst>
              <a:ext uri="{FF2B5EF4-FFF2-40B4-BE49-F238E27FC236}">
                <a16:creationId xmlns:a16="http://schemas.microsoft.com/office/drawing/2014/main" id="{97083621-4039-49DF-90D1-E921594DDF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79743" y="2765093"/>
            <a:ext cx="388145" cy="388145"/>
          </a:xfrm>
          <a:prstGeom prst="rect">
            <a:avLst/>
          </a:prstGeom>
        </p:spPr>
      </p:pic>
    </p:spTree>
    <p:extLst>
      <p:ext uri="{BB962C8B-B14F-4D97-AF65-F5344CB8AC3E}">
        <p14:creationId xmlns:p14="http://schemas.microsoft.com/office/powerpoint/2010/main" val="214515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Disposition personnalisé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F9BAF60F-12E1-4F7F-A66A-6FEE878F011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C990CA-ACB9-481F-8BDA-85C0EC4287A4}"/>
              </a:ext>
            </a:extLst>
          </p:cNvPr>
          <p:cNvPicPr>
            <a:picLocks noChangeAspect="1"/>
          </p:cNvPicPr>
          <p:nvPr/>
        </p:nvPicPr>
        <p:blipFill>
          <a:blip r:embed="rId3"/>
          <a:stretch>
            <a:fillRect/>
          </a:stretch>
        </p:blipFill>
        <p:spPr>
          <a:xfrm>
            <a:off x="0" y="0"/>
            <a:ext cx="12193471" cy="6858000"/>
          </a:xfrm>
          <a:prstGeom prst="rect">
            <a:avLst/>
          </a:prstGeom>
        </p:spPr>
      </p:pic>
      <p:sp>
        <p:nvSpPr>
          <p:cNvPr id="4" name="Google Shape;201;p47">
            <a:extLst>
              <a:ext uri="{FF2B5EF4-FFF2-40B4-BE49-F238E27FC236}">
                <a16:creationId xmlns:a16="http://schemas.microsoft.com/office/drawing/2014/main" id="{AF71F7CF-3B36-4B3D-89C3-807C4A0AF737}"/>
              </a:ext>
            </a:extLst>
          </p:cNvPr>
          <p:cNvSpPr/>
          <p:nvPr/>
        </p:nvSpPr>
        <p:spPr>
          <a:xfrm>
            <a:off x="1148079" y="1625600"/>
            <a:ext cx="10434321" cy="3249232"/>
          </a:xfrm>
          <a:prstGeom prst="roundRect">
            <a:avLst>
              <a:gd name="adj" fmla="val 5792"/>
            </a:avLst>
          </a:prstGeom>
          <a:solidFill>
            <a:schemeClr val="bg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97;p43">
            <a:extLst>
              <a:ext uri="{FF2B5EF4-FFF2-40B4-BE49-F238E27FC236}">
                <a16:creationId xmlns:a16="http://schemas.microsoft.com/office/drawing/2014/main" id="{87BFF217-C67B-4F18-901F-DE3B5EFA41A5}"/>
              </a:ext>
            </a:extLst>
          </p:cNvPr>
          <p:cNvSpPr/>
          <p:nvPr/>
        </p:nvSpPr>
        <p:spPr>
          <a:xfrm>
            <a:off x="0" y="937493"/>
            <a:ext cx="3058605"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Google Shape;966;p73">
            <a:extLst>
              <a:ext uri="{FF2B5EF4-FFF2-40B4-BE49-F238E27FC236}">
                <a16:creationId xmlns:a16="http://schemas.microsoft.com/office/drawing/2014/main" id="{280A6117-74BB-4F7B-B9DD-93EEE514AED7}"/>
              </a:ext>
            </a:extLst>
          </p:cNvPr>
          <p:cNvPicPr preferRelativeResize="0"/>
          <p:nvPr/>
        </p:nvPicPr>
        <p:blipFill rotWithShape="1">
          <a:blip r:embed="rId4">
            <a:alphaModFix/>
          </a:blip>
          <a:srcRect/>
          <a:stretch/>
        </p:blipFill>
        <p:spPr>
          <a:xfrm>
            <a:off x="537008" y="1519743"/>
            <a:ext cx="5969401" cy="3428549"/>
          </a:xfrm>
          <a:prstGeom prst="rect">
            <a:avLst/>
          </a:prstGeom>
          <a:noFill/>
          <a:ln>
            <a:noFill/>
          </a:ln>
          <a:effectLst>
            <a:outerShdw blurRad="50800" dist="50800" dir="5400000" algn="ctr" rotWithShape="0">
              <a:srgbClr val="000000"/>
            </a:outerShdw>
          </a:effectLst>
        </p:spPr>
      </p:pic>
      <p:sp>
        <p:nvSpPr>
          <p:cNvPr id="10" name="Subtitle 2">
            <a:extLst>
              <a:ext uri="{FF2B5EF4-FFF2-40B4-BE49-F238E27FC236}">
                <a16:creationId xmlns:a16="http://schemas.microsoft.com/office/drawing/2014/main" id="{234BA04B-AE99-49DA-B64B-D3753A7F5820}"/>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11" name="Google Shape;641;p42" descr="Google Shape;641;p42">
            <a:extLst>
              <a:ext uri="{FF2B5EF4-FFF2-40B4-BE49-F238E27FC236}">
                <a16:creationId xmlns:a16="http://schemas.microsoft.com/office/drawing/2014/main" id="{6A4A0669-8F34-43F9-978B-8E44A5EBBE69}"/>
              </a:ext>
            </a:extLst>
          </p:cNvPr>
          <p:cNvPicPr>
            <a:picLocks noChangeAspect="1"/>
          </p:cNvPicPr>
          <p:nvPr/>
        </p:nvPicPr>
        <p:blipFill>
          <a:blip r:embed="rId5" cstate="email">
            <a:lum/>
            <a:extLst>
              <a:ext uri="{28A0092B-C50C-407E-A947-70E740481C1C}">
                <a14:useLocalDpi xmlns:a14="http://schemas.microsoft.com/office/drawing/2010/main"/>
              </a:ext>
            </a:extLst>
          </a:blip>
          <a:stretch>
            <a:fillRect/>
          </a:stretch>
        </p:blipFill>
        <p:spPr>
          <a:xfrm>
            <a:off x="199549" y="225675"/>
            <a:ext cx="380146" cy="298007"/>
          </a:xfrm>
          <a:prstGeom prst="rect">
            <a:avLst/>
          </a:prstGeom>
          <a:solidFill>
            <a:srgbClr val="4472C4">
              <a:alpha val="0"/>
            </a:srgbClr>
          </a:solidFill>
          <a:ln w="12700">
            <a:miter lim="400000"/>
          </a:ln>
        </p:spPr>
      </p:pic>
      <p:sp>
        <p:nvSpPr>
          <p:cNvPr id="12" name="Google Shape;14;p1">
            <a:extLst>
              <a:ext uri="{FF2B5EF4-FFF2-40B4-BE49-F238E27FC236}">
                <a16:creationId xmlns:a16="http://schemas.microsoft.com/office/drawing/2014/main" id="{B5458D62-76B4-4327-B43B-4D24ED7141DD}"/>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a:solidFill>
                <a:schemeClr val="bg1"/>
              </a:solidFill>
            </a:endParaRPr>
          </a:p>
        </p:txBody>
      </p:sp>
    </p:spTree>
    <p:extLst>
      <p:ext uri="{BB962C8B-B14F-4D97-AF65-F5344CB8AC3E}">
        <p14:creationId xmlns:p14="http://schemas.microsoft.com/office/powerpoint/2010/main" val="4150402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Disposition personnalisé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37C87FB3-275F-477F-AAD9-3DB6E821243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2">
            <a:extLst>
              <a:ext uri="{FF2B5EF4-FFF2-40B4-BE49-F238E27FC236}">
                <a16:creationId xmlns:a16="http://schemas.microsoft.com/office/drawing/2014/main" id="{2C4C7010-208F-43FF-BA0C-44EE3BC31895}"/>
              </a:ext>
            </a:extLst>
          </p:cNvPr>
          <p:cNvPicPr>
            <a:picLocks noChangeAspect="1"/>
          </p:cNvPicPr>
          <p:nvPr/>
        </p:nvPicPr>
        <p:blipFill rotWithShape="1">
          <a:blip r:embed="rId3">
            <a:extLst>
              <a:ext uri="{28A0092B-C50C-407E-A947-70E740481C1C}">
                <a14:useLocalDpi xmlns:a14="http://schemas.microsoft.com/office/drawing/2010/main"/>
              </a:ext>
            </a:extLst>
          </a:blip>
          <a:srcRect l="-1"/>
          <a:stretch/>
        </p:blipFill>
        <p:spPr>
          <a:xfrm>
            <a:off x="1" y="0"/>
            <a:ext cx="12191999" cy="6858000"/>
          </a:xfrm>
          <a:prstGeom prst="rect">
            <a:avLst/>
          </a:prstGeom>
        </p:spPr>
      </p:pic>
      <p:sp>
        <p:nvSpPr>
          <p:cNvPr id="89" name="Google Shape;636;p61">
            <a:extLst>
              <a:ext uri="{FF2B5EF4-FFF2-40B4-BE49-F238E27FC236}">
                <a16:creationId xmlns:a16="http://schemas.microsoft.com/office/drawing/2014/main" id="{3168953F-D688-4ABF-8916-45C722EC5258}"/>
              </a:ext>
            </a:extLst>
          </p:cNvPr>
          <p:cNvSpPr/>
          <p:nvPr/>
        </p:nvSpPr>
        <p:spPr>
          <a:xfrm>
            <a:off x="297807" y="598994"/>
            <a:ext cx="11611696" cy="5710366"/>
          </a:xfrm>
          <a:prstGeom prst="roundRect">
            <a:avLst>
              <a:gd name="adj" fmla="val 1583"/>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0" name="Google Shape;638;p61">
            <a:extLst>
              <a:ext uri="{FF2B5EF4-FFF2-40B4-BE49-F238E27FC236}">
                <a16:creationId xmlns:a16="http://schemas.microsoft.com/office/drawing/2014/main" id="{049A43BA-79F5-4FE2-A7C5-912E1DBDA952}"/>
              </a:ext>
            </a:extLst>
          </p:cNvPr>
          <p:cNvSpPr txBox="1"/>
          <p:nvPr/>
        </p:nvSpPr>
        <p:spPr>
          <a:xfrm>
            <a:off x="499287" y="2306666"/>
            <a:ext cx="4101142" cy="573106"/>
          </a:xfrm>
          <a:prstGeom prst="rect">
            <a:avLst/>
          </a:prstGeom>
          <a:noFill/>
          <a:ln>
            <a:noFill/>
          </a:ln>
        </p:spPr>
        <p:txBody>
          <a:bodyPr spcFirstLastPara="1" wrap="square" lIns="91425" tIns="45700" rIns="91425" bIns="45700" anchor="t" anchorCtr="0">
            <a:noAutofit/>
          </a:bodyPr>
          <a:lstStyle/>
          <a:p>
            <a:pPr lvl="0">
              <a:lnSpc>
                <a:spcPct val="150000"/>
              </a:lnSpc>
            </a:pPr>
            <a:endParaRPr lang="en-US" dirty="0">
              <a:solidFill>
                <a:srgbClr val="595959"/>
              </a:solidFill>
              <a:latin typeface="DIN 2014" panose="020B0504020202020204" pitchFamily="34" charset="77"/>
              <a:ea typeface="DIN 2014" panose="020B0504020202020204" pitchFamily="34" charset="77"/>
              <a:cs typeface="Open Sans"/>
              <a:sym typeface="Open Sans"/>
            </a:endParaRPr>
          </a:p>
        </p:txBody>
      </p:sp>
      <p:sp>
        <p:nvSpPr>
          <p:cNvPr id="94" name="Google Shape;97;p43">
            <a:extLst>
              <a:ext uri="{FF2B5EF4-FFF2-40B4-BE49-F238E27FC236}">
                <a16:creationId xmlns:a16="http://schemas.microsoft.com/office/drawing/2014/main" id="{E7333469-B5C3-4E63-8C7A-54C05D6E8896}"/>
              </a:ext>
            </a:extLst>
          </p:cNvPr>
          <p:cNvSpPr/>
          <p:nvPr/>
        </p:nvSpPr>
        <p:spPr>
          <a:xfrm>
            <a:off x="0" y="1195173"/>
            <a:ext cx="2273044"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96" name="Straight Connector 2">
            <a:extLst>
              <a:ext uri="{FF2B5EF4-FFF2-40B4-BE49-F238E27FC236}">
                <a16:creationId xmlns:a16="http://schemas.microsoft.com/office/drawing/2014/main" id="{9366706F-C5B9-4FED-B622-DB6A95A991D5}"/>
              </a:ext>
            </a:extLst>
          </p:cNvPr>
          <p:cNvCxnSpPr>
            <a:cxnSpLocks/>
          </p:cNvCxnSpPr>
          <p:nvPr/>
        </p:nvCxnSpPr>
        <p:spPr>
          <a:xfrm>
            <a:off x="588239" y="3657829"/>
            <a:ext cx="18811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8" name="Subtitle 2">
            <a:extLst>
              <a:ext uri="{FF2B5EF4-FFF2-40B4-BE49-F238E27FC236}">
                <a16:creationId xmlns:a16="http://schemas.microsoft.com/office/drawing/2014/main" id="{99181291-09D7-4CC1-8F2C-0FDCF2CF0ABE}"/>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169" name="Google Shape;641;p42" descr="Google Shape;641;p42">
            <a:extLst>
              <a:ext uri="{FF2B5EF4-FFF2-40B4-BE49-F238E27FC236}">
                <a16:creationId xmlns:a16="http://schemas.microsoft.com/office/drawing/2014/main" id="{C3A943B4-26DC-41CC-A41A-180AF6B6A7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170" name="Google Shape;14;p1">
            <a:extLst>
              <a:ext uri="{FF2B5EF4-FFF2-40B4-BE49-F238E27FC236}">
                <a16:creationId xmlns:a16="http://schemas.microsoft.com/office/drawing/2014/main" id="{7D52791C-7ED1-46D7-9D17-FB04DDDE8777}"/>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414413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3_Disposition personnalisée">
    <p:spTree>
      <p:nvGrpSpPr>
        <p:cNvPr id="1" name=""/>
        <p:cNvGrpSpPr/>
        <p:nvPr/>
      </p:nvGrpSpPr>
      <p:grpSpPr>
        <a:xfrm>
          <a:off x="0" y="0"/>
          <a:ext cx="0" cy="0"/>
          <a:chOff x="0" y="0"/>
          <a:chExt cx="0" cy="0"/>
        </a:xfrm>
      </p:grpSpPr>
      <p:pic>
        <p:nvPicPr>
          <p:cNvPr id="33" name="Picture 49">
            <a:extLst>
              <a:ext uri="{FF2B5EF4-FFF2-40B4-BE49-F238E27FC236}">
                <a16:creationId xmlns:a16="http://schemas.microsoft.com/office/drawing/2014/main" id="{8023B2F6-4C4B-F38F-34B2-0DAF85636AC5}"/>
              </a:ext>
            </a:extLst>
          </p:cNvPr>
          <p:cNvPicPr>
            <a:picLocks noChangeAspect="1"/>
          </p:cNvPicPr>
          <p:nvPr userDrawn="1"/>
        </p:nvPicPr>
        <p:blipFill>
          <a:blip r:embed="rId3">
            <a:alphaModFix amt="55000"/>
          </a:blip>
          <a:srcRect/>
          <a:stretch/>
        </p:blipFill>
        <p:spPr>
          <a:xfrm>
            <a:off x="0" y="-587"/>
            <a:ext cx="9560537" cy="6854352"/>
          </a:xfrm>
          <a:prstGeom prst="rect">
            <a:avLst/>
          </a:prstGeom>
        </p:spPr>
      </p:pic>
      <p:sp>
        <p:nvSpPr>
          <p:cNvPr id="4" name="Do not remove" hidden="1">
            <a:extLst>
              <a:ext uri="{FF2B5EF4-FFF2-40B4-BE49-F238E27FC236}">
                <a16:creationId xmlns:a16="http://schemas.microsoft.com/office/drawing/2014/main" id="{C23AB3E7-DB13-425C-8D14-9DE8EE035CF2}"/>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btitle 2">
            <a:extLst>
              <a:ext uri="{FF2B5EF4-FFF2-40B4-BE49-F238E27FC236}">
                <a16:creationId xmlns:a16="http://schemas.microsoft.com/office/drawing/2014/main" id="{2F139AF3-C669-423C-A29F-0D0E36B01882}"/>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rgbClr val="252A36"/>
                </a:solidFill>
                <a:latin typeface="+mj-lt"/>
                <a:ea typeface="DIN 2014" panose="020B0504020202020204" pitchFamily="34" charset="77"/>
                <a:cs typeface="Roboto" panose="02000000000000000000" pitchFamily="2" charset="0"/>
              </a:rPr>
              <a:t>©202</a:t>
            </a:r>
            <a:r>
              <a:rPr lang="en-US" sz="700" dirty="0">
                <a:solidFill>
                  <a:srgbClr val="252A36"/>
                </a:solidFill>
                <a:latin typeface="+mj-lt"/>
                <a:ea typeface="DIN 2014" panose="020B0504020202020204" pitchFamily="34" charset="77"/>
                <a:cs typeface="Roboto" panose="02000000000000000000" pitchFamily="2" charset="0"/>
              </a:rPr>
              <a:t>2</a:t>
            </a:r>
            <a:r>
              <a:rPr sz="700" dirty="0">
                <a:solidFill>
                  <a:srgbClr val="252A36"/>
                </a:solidFill>
                <a:latin typeface="+mj-lt"/>
                <a:ea typeface="DIN 2014" panose="020B0504020202020204" pitchFamily="34" charset="77"/>
                <a:cs typeface="Roboto" panose="02000000000000000000" pitchFamily="2" charset="0"/>
              </a:rPr>
              <a:t> DEMAND DRIVEN TECHNOLOGIES. ALL RIGHTS RESERVED.</a:t>
            </a:r>
          </a:p>
        </p:txBody>
      </p:sp>
      <p:pic>
        <p:nvPicPr>
          <p:cNvPr id="39" name="Picture 155">
            <a:extLst>
              <a:ext uri="{FF2B5EF4-FFF2-40B4-BE49-F238E27FC236}">
                <a16:creationId xmlns:a16="http://schemas.microsoft.com/office/drawing/2014/main" id="{7DBBFF95-9CFC-4F94-A76D-C655155B858A}"/>
              </a:ext>
            </a:extLst>
          </p:cNvPr>
          <p:cNvPicPr>
            <a:picLocks noChangeAspect="1"/>
          </p:cNvPicPr>
          <p:nvPr/>
        </p:nvPicPr>
        <p:blipFill rotWithShape="1">
          <a:blip r:embed="rId4" cstate="hqprint">
            <a:lum/>
            <a:extLst>
              <a:ext uri="{28A0092B-C50C-407E-A947-70E740481C1C}">
                <a14:useLocalDpi xmlns:a14="http://schemas.microsoft.com/office/drawing/2010/main"/>
              </a:ext>
            </a:extLst>
          </a:blip>
          <a:srcRect t="1" r="78942" b="-17475"/>
          <a:stretch/>
        </p:blipFill>
        <p:spPr>
          <a:xfrm>
            <a:off x="199549" y="225675"/>
            <a:ext cx="425208" cy="350663"/>
          </a:xfrm>
          <a:prstGeom prst="rect">
            <a:avLst/>
          </a:prstGeom>
          <a:solidFill>
            <a:srgbClr val="4472C4">
              <a:alpha val="0"/>
            </a:srgbClr>
          </a:solidFill>
        </p:spPr>
      </p:pic>
      <p:sp>
        <p:nvSpPr>
          <p:cNvPr id="40" name="Google Shape;14;p1">
            <a:extLst>
              <a:ext uri="{FF2B5EF4-FFF2-40B4-BE49-F238E27FC236}">
                <a16:creationId xmlns:a16="http://schemas.microsoft.com/office/drawing/2014/main" id="{D790EFFC-42E5-4944-834C-96AA4B0CB5E2}"/>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rgbClr val="252A36"/>
                </a:solidFill>
              </a:rPr>
              <a:pPr/>
              <a:t>‹#›</a:t>
            </a:fld>
            <a:endParaRPr lang="en-US" sz="1000">
              <a:solidFill>
                <a:srgbClr val="252A36"/>
              </a:solidFill>
            </a:endParaRPr>
          </a:p>
        </p:txBody>
      </p:sp>
      <p:sp>
        <p:nvSpPr>
          <p:cNvPr id="43" name="Triangle 159">
            <a:extLst>
              <a:ext uri="{FF2B5EF4-FFF2-40B4-BE49-F238E27FC236}">
                <a16:creationId xmlns:a16="http://schemas.microsoft.com/office/drawing/2014/main" id="{4C9BD954-D66B-4718-A92C-CAC1B6275187}"/>
              </a:ext>
            </a:extLst>
          </p:cNvPr>
          <p:cNvSpPr/>
          <p:nvPr/>
        </p:nvSpPr>
        <p:spPr>
          <a:xfrm rot="10800000">
            <a:off x="11247330" y="4646796"/>
            <a:ext cx="679188" cy="5994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7AB"/>
              </a:solidFill>
            </a:endParaRPr>
          </a:p>
        </p:txBody>
      </p:sp>
      <p:sp>
        <p:nvSpPr>
          <p:cNvPr id="44" name="Triangle 160">
            <a:extLst>
              <a:ext uri="{FF2B5EF4-FFF2-40B4-BE49-F238E27FC236}">
                <a16:creationId xmlns:a16="http://schemas.microsoft.com/office/drawing/2014/main" id="{B809644F-F885-4D6C-A484-1A88B18BD3B4}"/>
              </a:ext>
            </a:extLst>
          </p:cNvPr>
          <p:cNvSpPr/>
          <p:nvPr/>
        </p:nvSpPr>
        <p:spPr>
          <a:xfrm rot="10800000">
            <a:off x="8971490" y="4646796"/>
            <a:ext cx="679188" cy="5994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7AB"/>
              </a:solidFill>
            </a:endParaRPr>
          </a:p>
        </p:txBody>
      </p:sp>
      <p:sp>
        <p:nvSpPr>
          <p:cNvPr id="45" name="Triangle 158">
            <a:extLst>
              <a:ext uri="{FF2B5EF4-FFF2-40B4-BE49-F238E27FC236}">
                <a16:creationId xmlns:a16="http://schemas.microsoft.com/office/drawing/2014/main" id="{BD2C7562-2A44-44B8-9159-E9B5D240873B}"/>
              </a:ext>
            </a:extLst>
          </p:cNvPr>
          <p:cNvSpPr/>
          <p:nvPr/>
        </p:nvSpPr>
        <p:spPr>
          <a:xfrm rot="10800000">
            <a:off x="6685490" y="4656956"/>
            <a:ext cx="679188" cy="599440"/>
          </a:xfrm>
          <a:prstGeom prst="triangle">
            <a:avLst/>
          </a:prstGeom>
          <a:solidFill>
            <a:srgbClr val="4C4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7AB"/>
              </a:solidFill>
            </a:endParaRPr>
          </a:p>
        </p:txBody>
      </p:sp>
      <p:sp>
        <p:nvSpPr>
          <p:cNvPr id="46" name="Triangle 157">
            <a:extLst>
              <a:ext uri="{FF2B5EF4-FFF2-40B4-BE49-F238E27FC236}">
                <a16:creationId xmlns:a16="http://schemas.microsoft.com/office/drawing/2014/main" id="{E0617B4E-602D-4F95-8906-80C61C891B41}"/>
              </a:ext>
            </a:extLst>
          </p:cNvPr>
          <p:cNvSpPr/>
          <p:nvPr/>
        </p:nvSpPr>
        <p:spPr>
          <a:xfrm rot="10800000">
            <a:off x="4409650" y="4656956"/>
            <a:ext cx="679188" cy="599440"/>
          </a:xfrm>
          <a:prstGeom prst="triangle">
            <a:avLst/>
          </a:prstGeom>
          <a:solidFill>
            <a:srgbClr val="4C4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67AB"/>
              </a:solidFill>
            </a:endParaRPr>
          </a:p>
        </p:txBody>
      </p:sp>
      <p:sp>
        <p:nvSpPr>
          <p:cNvPr id="47" name="Triangle 5">
            <a:extLst>
              <a:ext uri="{FF2B5EF4-FFF2-40B4-BE49-F238E27FC236}">
                <a16:creationId xmlns:a16="http://schemas.microsoft.com/office/drawing/2014/main" id="{941C9220-0F3A-498C-9AC9-6E0F688E27BE}"/>
              </a:ext>
            </a:extLst>
          </p:cNvPr>
          <p:cNvSpPr/>
          <p:nvPr/>
        </p:nvSpPr>
        <p:spPr>
          <a:xfrm rot="10800000">
            <a:off x="2133810" y="4656956"/>
            <a:ext cx="679188" cy="599440"/>
          </a:xfrm>
          <a:prstGeom prst="triangle">
            <a:avLst/>
          </a:prstGeom>
          <a:solidFill>
            <a:srgbClr val="38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149">
            <a:extLst>
              <a:ext uri="{FF2B5EF4-FFF2-40B4-BE49-F238E27FC236}">
                <a16:creationId xmlns:a16="http://schemas.microsoft.com/office/drawing/2014/main" id="{1B4E765A-0C34-4E96-9436-EBC3E89B2FE4}"/>
              </a:ext>
            </a:extLst>
          </p:cNvPr>
          <p:cNvPicPr>
            <a:picLocks noChangeAspect="1"/>
          </p:cNvPicPr>
          <p:nvPr/>
        </p:nvPicPr>
        <p:blipFill rotWithShape="1">
          <a:blip r:embed="rId5">
            <a:lum/>
            <a:extLst>
              <a:ext uri="{28A0092B-C50C-407E-A947-70E740481C1C}">
                <a14:useLocalDpi xmlns:a14="http://schemas.microsoft.com/office/drawing/2010/main"/>
              </a:ext>
            </a:extLst>
          </a:blip>
          <a:srcRect b="64365"/>
          <a:stretch/>
        </p:blipFill>
        <p:spPr>
          <a:xfrm>
            <a:off x="9684535" y="3043329"/>
            <a:ext cx="1905000" cy="2213067"/>
          </a:xfrm>
          <a:prstGeom prst="rect">
            <a:avLst/>
          </a:prstGeom>
          <a:solidFill>
            <a:srgbClr val="4472C4">
              <a:alpha val="0"/>
            </a:srgbClr>
          </a:solidFill>
          <a:effectLst>
            <a:outerShdw blurRad="50800" dist="50800" dir="5400000" sx="1000" sy="1000" algn="ctr" rotWithShape="0">
              <a:srgbClr val="000000">
                <a:alpha val="22000"/>
              </a:srgbClr>
            </a:outerShdw>
          </a:effectLst>
        </p:spPr>
      </p:pic>
      <p:pic>
        <p:nvPicPr>
          <p:cNvPr id="49" name="Picture 4">
            <a:extLst>
              <a:ext uri="{FF2B5EF4-FFF2-40B4-BE49-F238E27FC236}">
                <a16:creationId xmlns:a16="http://schemas.microsoft.com/office/drawing/2014/main" id="{88EBEC4B-0773-404C-A4A7-A228A0BD68D8}"/>
              </a:ext>
            </a:extLst>
          </p:cNvPr>
          <p:cNvPicPr>
            <a:picLocks noChangeAspect="1"/>
          </p:cNvPicPr>
          <p:nvPr/>
        </p:nvPicPr>
        <p:blipFill rotWithShape="1">
          <a:blip r:embed="rId5">
            <a:lum/>
            <a:extLst>
              <a:ext uri="{28A0092B-C50C-407E-A947-70E740481C1C}">
                <a14:useLocalDpi xmlns:a14="http://schemas.microsoft.com/office/drawing/2010/main"/>
              </a:ext>
            </a:extLst>
          </a:blip>
          <a:srcRect b="64365"/>
          <a:stretch/>
        </p:blipFill>
        <p:spPr>
          <a:xfrm>
            <a:off x="7404043" y="3043329"/>
            <a:ext cx="1905000" cy="2213067"/>
          </a:xfrm>
          <a:prstGeom prst="rect">
            <a:avLst/>
          </a:prstGeom>
          <a:solidFill>
            <a:srgbClr val="4472C4">
              <a:alpha val="0"/>
            </a:srgbClr>
          </a:solidFill>
          <a:effectLst>
            <a:outerShdw blurRad="50800" dist="50800" dir="5400000" sx="1000" sy="1000" algn="ctr" rotWithShape="0">
              <a:srgbClr val="000000">
                <a:alpha val="22000"/>
              </a:srgbClr>
            </a:outerShdw>
          </a:effectLst>
        </p:spPr>
      </p:pic>
      <p:pic>
        <p:nvPicPr>
          <p:cNvPr id="50" name="Picture 144">
            <a:extLst>
              <a:ext uri="{FF2B5EF4-FFF2-40B4-BE49-F238E27FC236}">
                <a16:creationId xmlns:a16="http://schemas.microsoft.com/office/drawing/2014/main" id="{6B73AF30-2E06-4A76-A8B5-E678A8BB8704}"/>
              </a:ext>
            </a:extLst>
          </p:cNvPr>
          <p:cNvPicPr>
            <a:picLocks noChangeAspect="1"/>
          </p:cNvPicPr>
          <p:nvPr/>
        </p:nvPicPr>
        <p:blipFill rotWithShape="1">
          <a:blip r:embed="rId6" cstate="hqprint">
            <a:lum/>
            <a:extLst>
              <a:ext uri="{28A0092B-C50C-407E-A947-70E740481C1C}">
                <a14:useLocalDpi xmlns:a14="http://schemas.microsoft.com/office/drawing/2010/main"/>
              </a:ext>
            </a:extLst>
          </a:blip>
          <a:srcRect b="64630"/>
          <a:stretch/>
        </p:blipFill>
        <p:spPr>
          <a:xfrm>
            <a:off x="5135378" y="3054345"/>
            <a:ext cx="1902683" cy="2195191"/>
          </a:xfrm>
          <a:prstGeom prst="rect">
            <a:avLst/>
          </a:prstGeom>
          <a:solidFill>
            <a:srgbClr val="4472C4">
              <a:alpha val="0"/>
            </a:srgbClr>
          </a:solidFill>
          <a:effectLst>
            <a:outerShdw blurRad="50800" dist="50800" dir="5400000" sx="1000" sy="1000" algn="ctr" rotWithShape="0">
              <a:srgbClr val="000000">
                <a:alpha val="22000"/>
              </a:srgbClr>
            </a:outerShdw>
          </a:effectLst>
        </p:spPr>
      </p:pic>
      <p:pic>
        <p:nvPicPr>
          <p:cNvPr id="51" name="Picture 3">
            <a:extLst>
              <a:ext uri="{FF2B5EF4-FFF2-40B4-BE49-F238E27FC236}">
                <a16:creationId xmlns:a16="http://schemas.microsoft.com/office/drawing/2014/main" id="{941D8F38-3D86-4CD9-909A-291F2150372C}"/>
              </a:ext>
            </a:extLst>
          </p:cNvPr>
          <p:cNvPicPr>
            <a:picLocks noChangeAspect="1"/>
          </p:cNvPicPr>
          <p:nvPr/>
        </p:nvPicPr>
        <p:blipFill rotWithShape="1">
          <a:blip r:embed="rId6" cstate="hqprint">
            <a:lum/>
            <a:extLst>
              <a:ext uri="{28A0092B-C50C-407E-A947-70E740481C1C}">
                <a14:useLocalDpi xmlns:a14="http://schemas.microsoft.com/office/drawing/2010/main"/>
              </a:ext>
            </a:extLst>
          </a:blip>
          <a:srcRect b="64630"/>
          <a:stretch/>
        </p:blipFill>
        <p:spPr>
          <a:xfrm>
            <a:off x="2853307" y="3054345"/>
            <a:ext cx="1902683" cy="2195191"/>
          </a:xfrm>
          <a:prstGeom prst="rect">
            <a:avLst/>
          </a:prstGeom>
          <a:solidFill>
            <a:srgbClr val="4472C4">
              <a:alpha val="0"/>
            </a:srgbClr>
          </a:solidFill>
          <a:effectLst>
            <a:outerShdw blurRad="50800" dist="50800" dir="5400000" sx="1000" sy="1000" algn="ctr" rotWithShape="0">
              <a:srgbClr val="000000">
                <a:alpha val="22000"/>
              </a:srgbClr>
            </a:outerShdw>
          </a:effectLst>
        </p:spPr>
      </p:pic>
      <p:pic>
        <p:nvPicPr>
          <p:cNvPr id="52" name="Picture 1">
            <a:extLst>
              <a:ext uri="{FF2B5EF4-FFF2-40B4-BE49-F238E27FC236}">
                <a16:creationId xmlns:a16="http://schemas.microsoft.com/office/drawing/2014/main" id="{8A5A7F2F-F6CE-4B41-8B80-C5B5EEC84B3A}"/>
              </a:ext>
            </a:extLst>
          </p:cNvPr>
          <p:cNvPicPr>
            <a:picLocks noChangeAspect="1"/>
          </p:cNvPicPr>
          <p:nvPr/>
        </p:nvPicPr>
        <p:blipFill rotWithShape="1">
          <a:blip r:embed="rId7" cstate="hqprint">
            <a:lum/>
            <a:extLst>
              <a:ext uri="{28A0092B-C50C-407E-A947-70E740481C1C}">
                <a14:useLocalDpi xmlns:a14="http://schemas.microsoft.com/office/drawing/2010/main"/>
              </a:ext>
            </a:extLst>
          </a:blip>
          <a:srcRect b="64630"/>
          <a:stretch/>
        </p:blipFill>
        <p:spPr>
          <a:xfrm>
            <a:off x="580031" y="3054345"/>
            <a:ext cx="1902683" cy="2195191"/>
          </a:xfrm>
          <a:prstGeom prst="rect">
            <a:avLst/>
          </a:prstGeom>
          <a:solidFill>
            <a:srgbClr val="4472C4">
              <a:alpha val="0"/>
            </a:srgbClr>
          </a:solidFill>
          <a:effectLst>
            <a:outerShdw blurRad="50800" dist="50800" dir="5400000" sx="1000" sy="1000" algn="ctr" rotWithShape="0">
              <a:srgbClr val="000000">
                <a:alpha val="22000"/>
              </a:srgbClr>
            </a:outerShdw>
          </a:effectLst>
        </p:spPr>
      </p:pic>
      <p:sp>
        <p:nvSpPr>
          <p:cNvPr id="55" name="Google Shape;281;p49">
            <a:extLst>
              <a:ext uri="{FF2B5EF4-FFF2-40B4-BE49-F238E27FC236}">
                <a16:creationId xmlns:a16="http://schemas.microsoft.com/office/drawing/2014/main" id="{F80EC3FF-4739-4C92-8D5B-4C8A13860B19}"/>
              </a:ext>
            </a:extLst>
          </p:cNvPr>
          <p:cNvSpPr txBox="1"/>
          <p:nvPr/>
        </p:nvSpPr>
        <p:spPr>
          <a:xfrm>
            <a:off x="1921213" y="3437242"/>
            <a:ext cx="561501"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dirty="0">
                <a:solidFill>
                  <a:schemeClr val="lt1"/>
                </a:solidFill>
                <a:latin typeface="DIN 2014" panose="020B0504020202020204" pitchFamily="34" charset="77"/>
                <a:ea typeface="DIN 2014" panose="020B0504020202020204" pitchFamily="34" charset="77"/>
                <a:cs typeface="Poppins SemiBold"/>
                <a:sym typeface="Poppins SemiBold"/>
              </a:rPr>
              <a:t>#01</a:t>
            </a:r>
            <a:endParaRPr sz="1800" dirty="0">
              <a:latin typeface="DIN 2014" panose="020B0504020202020204" pitchFamily="34" charset="77"/>
              <a:ea typeface="DIN 2014" panose="020B0504020202020204" pitchFamily="34" charset="77"/>
            </a:endParaRPr>
          </a:p>
        </p:txBody>
      </p:sp>
      <p:pic>
        <p:nvPicPr>
          <p:cNvPr id="56" name="Google Shape;288;p49">
            <a:extLst>
              <a:ext uri="{FF2B5EF4-FFF2-40B4-BE49-F238E27FC236}">
                <a16:creationId xmlns:a16="http://schemas.microsoft.com/office/drawing/2014/main" id="{9F34D16B-0AE6-4D78-86F0-DA023FFFD48F}"/>
              </a:ext>
            </a:extLst>
          </p:cNvPr>
          <p:cNvPicPr preferRelativeResize="0"/>
          <p:nvPr/>
        </p:nvPicPr>
        <p:blipFill rotWithShape="1">
          <a:blip r:embed="rId8" cstate="hqprint">
            <a:alphaModFix/>
            <a:lum/>
            <a:extLst>
              <a:ext uri="{28A0092B-C50C-407E-A947-70E740481C1C}">
                <a14:useLocalDpi xmlns:a14="http://schemas.microsoft.com/office/drawing/2010/main"/>
              </a:ext>
            </a:extLst>
          </a:blip>
          <a:srcRect/>
          <a:stretch/>
        </p:blipFill>
        <p:spPr>
          <a:xfrm>
            <a:off x="746467" y="2868203"/>
            <a:ext cx="840701" cy="798971"/>
          </a:xfrm>
          <a:custGeom>
            <a:avLst/>
            <a:gdLst/>
            <a:ahLst/>
            <a:cxnLst/>
            <a:rect l="l" t="t" r="r" b="b"/>
            <a:pathLst>
              <a:path w="1489917" h="1279926" extrusionOk="0">
                <a:moveTo>
                  <a:pt x="74133" y="0"/>
                </a:moveTo>
                <a:lnTo>
                  <a:pt x="1415784" y="0"/>
                </a:lnTo>
                <a:cubicBezTo>
                  <a:pt x="1456727" y="0"/>
                  <a:pt x="1489917" y="33190"/>
                  <a:pt x="1489917" y="74133"/>
                </a:cubicBezTo>
                <a:lnTo>
                  <a:pt x="1489917" y="1205793"/>
                </a:lnTo>
                <a:cubicBezTo>
                  <a:pt x="1489917" y="1246736"/>
                  <a:pt x="1456727" y="1279926"/>
                  <a:pt x="1415784" y="1279926"/>
                </a:cubicBezTo>
                <a:lnTo>
                  <a:pt x="74133" y="1279926"/>
                </a:lnTo>
                <a:cubicBezTo>
                  <a:pt x="33190" y="1279926"/>
                  <a:pt x="0" y="1246736"/>
                  <a:pt x="0" y="1205793"/>
                </a:cubicBezTo>
                <a:lnTo>
                  <a:pt x="0" y="74133"/>
                </a:lnTo>
                <a:cubicBezTo>
                  <a:pt x="0" y="33190"/>
                  <a:pt x="33190" y="0"/>
                  <a:pt x="74133" y="0"/>
                </a:cubicBezTo>
                <a:close/>
              </a:path>
            </a:pathLst>
          </a:custGeom>
          <a:solidFill>
            <a:scrgbClr r="0" g="0" b="0">
              <a:alpha val="0"/>
            </a:scrgbClr>
          </a:solidFill>
          <a:ln>
            <a:noFill/>
          </a:ln>
        </p:spPr>
      </p:pic>
      <p:pic>
        <p:nvPicPr>
          <p:cNvPr id="57" name="Graphic 23" descr="Graphic 23">
            <a:extLst>
              <a:ext uri="{FF2B5EF4-FFF2-40B4-BE49-F238E27FC236}">
                <a16:creationId xmlns:a16="http://schemas.microsoft.com/office/drawing/2014/main" id="{490D65F1-DDB0-4A67-93C3-F20ED7368022}"/>
              </a:ext>
            </a:extLst>
          </p:cNvPr>
          <p:cNvPicPr>
            <a:picLocks noChangeAspect="1"/>
          </p:cNvPicPr>
          <p:nvPr/>
        </p:nvPicPr>
        <p:blipFill>
          <a:blip r:embed="rId9" cstate="email">
            <a:lum/>
            <a:extLst>
              <a:ext uri="{28A0092B-C50C-407E-A947-70E740481C1C}">
                <a14:useLocalDpi xmlns:a14="http://schemas.microsoft.com/office/drawing/2010/main"/>
              </a:ext>
            </a:extLst>
          </a:blip>
          <a:stretch>
            <a:fillRect/>
          </a:stretch>
        </p:blipFill>
        <p:spPr>
          <a:xfrm>
            <a:off x="791143" y="2892014"/>
            <a:ext cx="751347" cy="751347"/>
          </a:xfrm>
          <a:prstGeom prst="rect">
            <a:avLst/>
          </a:prstGeom>
          <a:solidFill>
            <a:srgbClr val="4472C4">
              <a:alpha val="0"/>
            </a:srgbClr>
          </a:solidFill>
          <a:ln w="12700" cap="flat">
            <a:noFill/>
            <a:miter lim="400000"/>
          </a:ln>
          <a:effectLst/>
        </p:spPr>
      </p:pic>
      <p:sp>
        <p:nvSpPr>
          <p:cNvPr id="60" name="Google Shape;281;p49">
            <a:extLst>
              <a:ext uri="{FF2B5EF4-FFF2-40B4-BE49-F238E27FC236}">
                <a16:creationId xmlns:a16="http://schemas.microsoft.com/office/drawing/2014/main" id="{A9ED4BD4-127B-41B6-802E-93CB4EA42230}"/>
              </a:ext>
            </a:extLst>
          </p:cNvPr>
          <p:cNvSpPr txBox="1"/>
          <p:nvPr/>
        </p:nvSpPr>
        <p:spPr>
          <a:xfrm>
            <a:off x="4198887" y="3437242"/>
            <a:ext cx="561501"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DIN 2014" panose="020B0504020202020204" pitchFamily="34" charset="77"/>
                <a:ea typeface="DIN 2014" panose="020B0504020202020204" pitchFamily="34" charset="77"/>
                <a:cs typeface="Poppins SemiBold"/>
                <a:sym typeface="Poppins SemiBold"/>
              </a:rPr>
              <a:t>#02</a:t>
            </a:r>
            <a:endParaRPr sz="1800">
              <a:latin typeface="DIN 2014" panose="020B0504020202020204" pitchFamily="34" charset="77"/>
              <a:ea typeface="DIN 2014" panose="020B0504020202020204" pitchFamily="34" charset="77"/>
            </a:endParaRPr>
          </a:p>
        </p:txBody>
      </p:sp>
      <p:pic>
        <p:nvPicPr>
          <p:cNvPr id="61" name="Google Shape;288;p49">
            <a:extLst>
              <a:ext uri="{FF2B5EF4-FFF2-40B4-BE49-F238E27FC236}">
                <a16:creationId xmlns:a16="http://schemas.microsoft.com/office/drawing/2014/main" id="{E9AFC221-C535-4D63-A347-0B4939D6974A}"/>
              </a:ext>
            </a:extLst>
          </p:cNvPr>
          <p:cNvPicPr preferRelativeResize="0"/>
          <p:nvPr/>
        </p:nvPicPr>
        <p:blipFill rotWithShape="1">
          <a:blip r:embed="rId8" cstate="hqprint">
            <a:alphaModFix/>
            <a:lum/>
            <a:extLst>
              <a:ext uri="{28A0092B-C50C-407E-A947-70E740481C1C}">
                <a14:useLocalDpi xmlns:a14="http://schemas.microsoft.com/office/drawing/2010/main"/>
              </a:ext>
            </a:extLst>
          </a:blip>
          <a:srcRect/>
          <a:stretch/>
        </p:blipFill>
        <p:spPr>
          <a:xfrm>
            <a:off x="3024141" y="2868203"/>
            <a:ext cx="840701" cy="798971"/>
          </a:xfrm>
          <a:custGeom>
            <a:avLst/>
            <a:gdLst/>
            <a:ahLst/>
            <a:cxnLst/>
            <a:rect l="l" t="t" r="r" b="b"/>
            <a:pathLst>
              <a:path w="1489917" h="1279926" extrusionOk="0">
                <a:moveTo>
                  <a:pt x="74133" y="0"/>
                </a:moveTo>
                <a:lnTo>
                  <a:pt x="1415784" y="0"/>
                </a:lnTo>
                <a:cubicBezTo>
                  <a:pt x="1456727" y="0"/>
                  <a:pt x="1489917" y="33190"/>
                  <a:pt x="1489917" y="74133"/>
                </a:cubicBezTo>
                <a:lnTo>
                  <a:pt x="1489917" y="1205793"/>
                </a:lnTo>
                <a:cubicBezTo>
                  <a:pt x="1489917" y="1246736"/>
                  <a:pt x="1456727" y="1279926"/>
                  <a:pt x="1415784" y="1279926"/>
                </a:cubicBezTo>
                <a:lnTo>
                  <a:pt x="74133" y="1279926"/>
                </a:lnTo>
                <a:cubicBezTo>
                  <a:pt x="33190" y="1279926"/>
                  <a:pt x="0" y="1246736"/>
                  <a:pt x="0" y="1205793"/>
                </a:cubicBezTo>
                <a:lnTo>
                  <a:pt x="0" y="74133"/>
                </a:lnTo>
                <a:cubicBezTo>
                  <a:pt x="0" y="33190"/>
                  <a:pt x="33190" y="0"/>
                  <a:pt x="74133" y="0"/>
                </a:cubicBezTo>
                <a:close/>
              </a:path>
            </a:pathLst>
          </a:custGeom>
          <a:solidFill>
            <a:scrgbClr r="0" g="0" b="0">
              <a:alpha val="0"/>
            </a:scrgbClr>
          </a:solidFill>
          <a:ln>
            <a:noFill/>
          </a:ln>
        </p:spPr>
      </p:pic>
      <p:sp>
        <p:nvSpPr>
          <p:cNvPr id="64" name="Google Shape;281;p49">
            <a:extLst>
              <a:ext uri="{FF2B5EF4-FFF2-40B4-BE49-F238E27FC236}">
                <a16:creationId xmlns:a16="http://schemas.microsoft.com/office/drawing/2014/main" id="{288FD77C-E2BE-4AE9-9C36-22C8FCDCC111}"/>
              </a:ext>
            </a:extLst>
          </p:cNvPr>
          <p:cNvSpPr txBox="1"/>
          <p:nvPr/>
        </p:nvSpPr>
        <p:spPr>
          <a:xfrm>
            <a:off x="6476561" y="3437242"/>
            <a:ext cx="561501"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DIN 2014" panose="020B0504020202020204" pitchFamily="34" charset="77"/>
                <a:ea typeface="DIN 2014" panose="020B0504020202020204" pitchFamily="34" charset="77"/>
                <a:cs typeface="Poppins SemiBold"/>
                <a:sym typeface="Poppins SemiBold"/>
              </a:rPr>
              <a:t>#03</a:t>
            </a:r>
            <a:endParaRPr sz="1800">
              <a:latin typeface="DIN 2014" panose="020B0504020202020204" pitchFamily="34" charset="77"/>
              <a:ea typeface="DIN 2014" panose="020B0504020202020204" pitchFamily="34" charset="77"/>
            </a:endParaRPr>
          </a:p>
        </p:txBody>
      </p:sp>
      <p:pic>
        <p:nvPicPr>
          <p:cNvPr id="65" name="Google Shape;288;p49">
            <a:extLst>
              <a:ext uri="{FF2B5EF4-FFF2-40B4-BE49-F238E27FC236}">
                <a16:creationId xmlns:a16="http://schemas.microsoft.com/office/drawing/2014/main" id="{D18164CF-5BB0-470E-AAEC-3C79543ECFA9}"/>
              </a:ext>
            </a:extLst>
          </p:cNvPr>
          <p:cNvPicPr preferRelativeResize="0"/>
          <p:nvPr/>
        </p:nvPicPr>
        <p:blipFill rotWithShape="1">
          <a:blip r:embed="rId8" cstate="hqprint">
            <a:alphaModFix/>
            <a:lum/>
            <a:extLst>
              <a:ext uri="{28A0092B-C50C-407E-A947-70E740481C1C}">
                <a14:useLocalDpi xmlns:a14="http://schemas.microsoft.com/office/drawing/2010/main"/>
              </a:ext>
            </a:extLst>
          </a:blip>
          <a:srcRect/>
          <a:stretch/>
        </p:blipFill>
        <p:spPr>
          <a:xfrm>
            <a:off x="5301815" y="2868203"/>
            <a:ext cx="840701" cy="798971"/>
          </a:xfrm>
          <a:custGeom>
            <a:avLst/>
            <a:gdLst/>
            <a:ahLst/>
            <a:cxnLst/>
            <a:rect l="l" t="t" r="r" b="b"/>
            <a:pathLst>
              <a:path w="1489917" h="1279926" extrusionOk="0">
                <a:moveTo>
                  <a:pt x="74133" y="0"/>
                </a:moveTo>
                <a:lnTo>
                  <a:pt x="1415784" y="0"/>
                </a:lnTo>
                <a:cubicBezTo>
                  <a:pt x="1456727" y="0"/>
                  <a:pt x="1489917" y="33190"/>
                  <a:pt x="1489917" y="74133"/>
                </a:cubicBezTo>
                <a:lnTo>
                  <a:pt x="1489917" y="1205793"/>
                </a:lnTo>
                <a:cubicBezTo>
                  <a:pt x="1489917" y="1246736"/>
                  <a:pt x="1456727" y="1279926"/>
                  <a:pt x="1415784" y="1279926"/>
                </a:cubicBezTo>
                <a:lnTo>
                  <a:pt x="74133" y="1279926"/>
                </a:lnTo>
                <a:cubicBezTo>
                  <a:pt x="33190" y="1279926"/>
                  <a:pt x="0" y="1246736"/>
                  <a:pt x="0" y="1205793"/>
                </a:cubicBezTo>
                <a:lnTo>
                  <a:pt x="0" y="74133"/>
                </a:lnTo>
                <a:cubicBezTo>
                  <a:pt x="0" y="33190"/>
                  <a:pt x="33190" y="0"/>
                  <a:pt x="74133" y="0"/>
                </a:cubicBezTo>
                <a:close/>
              </a:path>
            </a:pathLst>
          </a:custGeom>
          <a:solidFill>
            <a:scrgbClr r="0" g="0" b="0">
              <a:alpha val="0"/>
            </a:scrgbClr>
          </a:solidFill>
          <a:ln>
            <a:noFill/>
          </a:ln>
        </p:spPr>
      </p:pic>
      <p:sp>
        <p:nvSpPr>
          <p:cNvPr id="68" name="Google Shape;281;p49">
            <a:extLst>
              <a:ext uri="{FF2B5EF4-FFF2-40B4-BE49-F238E27FC236}">
                <a16:creationId xmlns:a16="http://schemas.microsoft.com/office/drawing/2014/main" id="{A1D0E081-D2B7-426D-96B1-193C6F30A02F}"/>
              </a:ext>
            </a:extLst>
          </p:cNvPr>
          <p:cNvSpPr txBox="1"/>
          <p:nvPr/>
        </p:nvSpPr>
        <p:spPr>
          <a:xfrm>
            <a:off x="8752441" y="3437242"/>
            <a:ext cx="561501"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DIN 2014" panose="020B0504020202020204" pitchFamily="34" charset="77"/>
                <a:ea typeface="DIN 2014" panose="020B0504020202020204" pitchFamily="34" charset="77"/>
                <a:cs typeface="Poppins SemiBold"/>
                <a:sym typeface="Poppins SemiBold"/>
              </a:rPr>
              <a:t>#04</a:t>
            </a:r>
            <a:endParaRPr sz="1800">
              <a:latin typeface="DIN 2014" panose="020B0504020202020204" pitchFamily="34" charset="77"/>
              <a:ea typeface="DIN 2014" panose="020B0504020202020204" pitchFamily="34" charset="77"/>
            </a:endParaRPr>
          </a:p>
        </p:txBody>
      </p:sp>
      <p:pic>
        <p:nvPicPr>
          <p:cNvPr id="69" name="Google Shape;288;p49">
            <a:extLst>
              <a:ext uri="{FF2B5EF4-FFF2-40B4-BE49-F238E27FC236}">
                <a16:creationId xmlns:a16="http://schemas.microsoft.com/office/drawing/2014/main" id="{CC97B68F-DB64-4CB8-8299-94665B9F835D}"/>
              </a:ext>
            </a:extLst>
          </p:cNvPr>
          <p:cNvPicPr preferRelativeResize="0"/>
          <p:nvPr/>
        </p:nvPicPr>
        <p:blipFill rotWithShape="1">
          <a:blip r:embed="rId8" cstate="hqprint">
            <a:alphaModFix/>
            <a:lum/>
            <a:extLst>
              <a:ext uri="{28A0092B-C50C-407E-A947-70E740481C1C}">
                <a14:useLocalDpi xmlns:a14="http://schemas.microsoft.com/office/drawing/2010/main"/>
              </a:ext>
            </a:extLst>
          </a:blip>
          <a:srcRect/>
          <a:stretch/>
        </p:blipFill>
        <p:spPr>
          <a:xfrm>
            <a:off x="7577695" y="2868203"/>
            <a:ext cx="840701" cy="798971"/>
          </a:xfrm>
          <a:custGeom>
            <a:avLst/>
            <a:gdLst/>
            <a:ahLst/>
            <a:cxnLst/>
            <a:rect l="l" t="t" r="r" b="b"/>
            <a:pathLst>
              <a:path w="1489917" h="1279926" extrusionOk="0">
                <a:moveTo>
                  <a:pt x="74133" y="0"/>
                </a:moveTo>
                <a:lnTo>
                  <a:pt x="1415784" y="0"/>
                </a:lnTo>
                <a:cubicBezTo>
                  <a:pt x="1456727" y="0"/>
                  <a:pt x="1489917" y="33190"/>
                  <a:pt x="1489917" y="74133"/>
                </a:cubicBezTo>
                <a:lnTo>
                  <a:pt x="1489917" y="1205793"/>
                </a:lnTo>
                <a:cubicBezTo>
                  <a:pt x="1489917" y="1246736"/>
                  <a:pt x="1456727" y="1279926"/>
                  <a:pt x="1415784" y="1279926"/>
                </a:cubicBezTo>
                <a:lnTo>
                  <a:pt x="74133" y="1279926"/>
                </a:lnTo>
                <a:cubicBezTo>
                  <a:pt x="33190" y="1279926"/>
                  <a:pt x="0" y="1246736"/>
                  <a:pt x="0" y="1205793"/>
                </a:cubicBezTo>
                <a:lnTo>
                  <a:pt x="0" y="74133"/>
                </a:lnTo>
                <a:cubicBezTo>
                  <a:pt x="0" y="33190"/>
                  <a:pt x="33190" y="0"/>
                  <a:pt x="74133" y="0"/>
                </a:cubicBezTo>
                <a:close/>
              </a:path>
            </a:pathLst>
          </a:custGeom>
          <a:solidFill>
            <a:scrgbClr r="0" g="0" b="0">
              <a:alpha val="0"/>
            </a:scrgbClr>
          </a:solidFill>
          <a:ln>
            <a:noFill/>
          </a:ln>
        </p:spPr>
      </p:pic>
      <p:sp>
        <p:nvSpPr>
          <p:cNvPr id="72" name="Google Shape;281;p49">
            <a:extLst>
              <a:ext uri="{FF2B5EF4-FFF2-40B4-BE49-F238E27FC236}">
                <a16:creationId xmlns:a16="http://schemas.microsoft.com/office/drawing/2014/main" id="{B31285D5-D364-40C4-A7DC-B5D7B9EDBC4D}"/>
              </a:ext>
            </a:extLst>
          </p:cNvPr>
          <p:cNvSpPr txBox="1"/>
          <p:nvPr/>
        </p:nvSpPr>
        <p:spPr>
          <a:xfrm>
            <a:off x="11027511" y="3437242"/>
            <a:ext cx="561501"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DIN 2014" panose="020B0504020202020204" pitchFamily="34" charset="77"/>
                <a:ea typeface="DIN 2014" panose="020B0504020202020204" pitchFamily="34" charset="77"/>
                <a:cs typeface="Poppins SemiBold"/>
                <a:sym typeface="Poppins SemiBold"/>
              </a:rPr>
              <a:t>#05</a:t>
            </a:r>
            <a:endParaRPr sz="1800">
              <a:latin typeface="DIN 2014" panose="020B0504020202020204" pitchFamily="34" charset="77"/>
              <a:ea typeface="DIN 2014" panose="020B0504020202020204" pitchFamily="34" charset="77"/>
            </a:endParaRPr>
          </a:p>
        </p:txBody>
      </p:sp>
      <p:pic>
        <p:nvPicPr>
          <p:cNvPr id="73" name="Google Shape;288;p49">
            <a:extLst>
              <a:ext uri="{FF2B5EF4-FFF2-40B4-BE49-F238E27FC236}">
                <a16:creationId xmlns:a16="http://schemas.microsoft.com/office/drawing/2014/main" id="{1396C6D2-9AD4-4172-AB9E-A28D07894EE7}"/>
              </a:ext>
            </a:extLst>
          </p:cNvPr>
          <p:cNvPicPr preferRelativeResize="0"/>
          <p:nvPr/>
        </p:nvPicPr>
        <p:blipFill rotWithShape="1">
          <a:blip r:embed="rId8" cstate="hqprint">
            <a:alphaModFix/>
            <a:lum/>
            <a:extLst>
              <a:ext uri="{28A0092B-C50C-407E-A947-70E740481C1C}">
                <a14:useLocalDpi xmlns:a14="http://schemas.microsoft.com/office/drawing/2010/main"/>
              </a:ext>
            </a:extLst>
          </a:blip>
          <a:srcRect/>
          <a:stretch/>
        </p:blipFill>
        <p:spPr>
          <a:xfrm>
            <a:off x="9852765" y="2868203"/>
            <a:ext cx="840701" cy="798971"/>
          </a:xfrm>
          <a:custGeom>
            <a:avLst/>
            <a:gdLst/>
            <a:ahLst/>
            <a:cxnLst/>
            <a:rect l="l" t="t" r="r" b="b"/>
            <a:pathLst>
              <a:path w="1489917" h="1279926" extrusionOk="0">
                <a:moveTo>
                  <a:pt x="74133" y="0"/>
                </a:moveTo>
                <a:lnTo>
                  <a:pt x="1415784" y="0"/>
                </a:lnTo>
                <a:cubicBezTo>
                  <a:pt x="1456727" y="0"/>
                  <a:pt x="1489917" y="33190"/>
                  <a:pt x="1489917" y="74133"/>
                </a:cubicBezTo>
                <a:lnTo>
                  <a:pt x="1489917" y="1205793"/>
                </a:lnTo>
                <a:cubicBezTo>
                  <a:pt x="1489917" y="1246736"/>
                  <a:pt x="1456727" y="1279926"/>
                  <a:pt x="1415784" y="1279926"/>
                </a:cubicBezTo>
                <a:lnTo>
                  <a:pt x="74133" y="1279926"/>
                </a:lnTo>
                <a:cubicBezTo>
                  <a:pt x="33190" y="1279926"/>
                  <a:pt x="0" y="1246736"/>
                  <a:pt x="0" y="1205793"/>
                </a:cubicBezTo>
                <a:lnTo>
                  <a:pt x="0" y="74133"/>
                </a:lnTo>
                <a:cubicBezTo>
                  <a:pt x="0" y="33190"/>
                  <a:pt x="33190" y="0"/>
                  <a:pt x="74133" y="0"/>
                </a:cubicBezTo>
                <a:close/>
              </a:path>
            </a:pathLst>
          </a:custGeom>
          <a:solidFill>
            <a:scrgbClr r="0" g="0" b="0">
              <a:alpha val="0"/>
            </a:scrgbClr>
          </a:solidFill>
          <a:ln>
            <a:noFill/>
          </a:ln>
        </p:spPr>
      </p:pic>
      <p:pic>
        <p:nvPicPr>
          <p:cNvPr id="74" name="Graphic 24" descr="Graphic 24">
            <a:extLst>
              <a:ext uri="{FF2B5EF4-FFF2-40B4-BE49-F238E27FC236}">
                <a16:creationId xmlns:a16="http://schemas.microsoft.com/office/drawing/2014/main" id="{B1AB7CCB-4BDD-40D6-BBE6-9AEAB6CB582A}"/>
              </a:ext>
            </a:extLst>
          </p:cNvPr>
          <p:cNvPicPr>
            <a:picLocks noChangeAspect="1"/>
          </p:cNvPicPr>
          <p:nvPr/>
        </p:nvPicPr>
        <p:blipFill>
          <a:blip r:embed="rId10" cstate="email">
            <a:lum/>
            <a:extLst>
              <a:ext uri="{28A0092B-C50C-407E-A947-70E740481C1C}">
                <a14:useLocalDpi xmlns:a14="http://schemas.microsoft.com/office/drawing/2010/main"/>
              </a:ext>
            </a:extLst>
          </a:blip>
          <a:stretch>
            <a:fillRect/>
          </a:stretch>
        </p:blipFill>
        <p:spPr>
          <a:xfrm>
            <a:off x="3067254" y="2906205"/>
            <a:ext cx="756642" cy="823898"/>
          </a:xfrm>
          <a:prstGeom prst="rect">
            <a:avLst/>
          </a:prstGeom>
          <a:solidFill>
            <a:srgbClr val="4472C4">
              <a:alpha val="0"/>
            </a:srgbClr>
          </a:solidFill>
          <a:ln w="12700" cap="flat">
            <a:noFill/>
            <a:miter lim="400000"/>
          </a:ln>
          <a:effectLst/>
        </p:spPr>
      </p:pic>
      <p:pic>
        <p:nvPicPr>
          <p:cNvPr id="75" name="Graphic 25" descr="Graphic 25">
            <a:extLst>
              <a:ext uri="{FF2B5EF4-FFF2-40B4-BE49-F238E27FC236}">
                <a16:creationId xmlns:a16="http://schemas.microsoft.com/office/drawing/2014/main" id="{19933BE9-CB35-47F1-9A10-807FF1A75350}"/>
              </a:ext>
            </a:extLst>
          </p:cNvPr>
          <p:cNvPicPr>
            <a:picLocks noChangeAspect="1"/>
          </p:cNvPicPr>
          <p:nvPr/>
        </p:nvPicPr>
        <p:blipFill>
          <a:blip r:embed="rId11" cstate="email">
            <a:lum/>
            <a:extLst>
              <a:ext uri="{28A0092B-C50C-407E-A947-70E740481C1C}">
                <a14:useLocalDpi xmlns:a14="http://schemas.microsoft.com/office/drawing/2010/main"/>
              </a:ext>
            </a:extLst>
          </a:blip>
          <a:stretch>
            <a:fillRect/>
          </a:stretch>
        </p:blipFill>
        <p:spPr>
          <a:xfrm>
            <a:off x="5373363" y="2979052"/>
            <a:ext cx="697604" cy="646561"/>
          </a:xfrm>
          <a:prstGeom prst="rect">
            <a:avLst/>
          </a:prstGeom>
          <a:solidFill>
            <a:srgbClr val="4472C4">
              <a:alpha val="0"/>
            </a:srgbClr>
          </a:solidFill>
          <a:ln w="12700" cap="flat">
            <a:noFill/>
            <a:miter lim="400000"/>
          </a:ln>
          <a:effectLst/>
        </p:spPr>
      </p:pic>
      <p:pic>
        <p:nvPicPr>
          <p:cNvPr id="76" name="Graphic 26" descr="Graphic 26">
            <a:extLst>
              <a:ext uri="{FF2B5EF4-FFF2-40B4-BE49-F238E27FC236}">
                <a16:creationId xmlns:a16="http://schemas.microsoft.com/office/drawing/2014/main" id="{A96CF1D9-23CF-440A-9628-1E6B02C95875}"/>
              </a:ext>
            </a:extLst>
          </p:cNvPr>
          <p:cNvPicPr>
            <a:picLocks noChangeAspect="1"/>
          </p:cNvPicPr>
          <p:nvPr/>
        </p:nvPicPr>
        <p:blipFill>
          <a:blip r:embed="rId12" cstate="email">
            <a:lum/>
            <a:extLst>
              <a:ext uri="{28A0092B-C50C-407E-A947-70E740481C1C}">
                <a14:useLocalDpi xmlns:a14="http://schemas.microsoft.com/office/drawing/2010/main"/>
              </a:ext>
            </a:extLst>
          </a:blip>
          <a:stretch>
            <a:fillRect/>
          </a:stretch>
        </p:blipFill>
        <p:spPr>
          <a:xfrm>
            <a:off x="7560357" y="2859949"/>
            <a:ext cx="918795" cy="884766"/>
          </a:xfrm>
          <a:prstGeom prst="rect">
            <a:avLst/>
          </a:prstGeom>
          <a:solidFill>
            <a:srgbClr val="4472C4">
              <a:alpha val="0"/>
            </a:srgbClr>
          </a:solidFill>
          <a:ln w="12700" cap="flat">
            <a:noFill/>
            <a:miter lim="400000"/>
          </a:ln>
          <a:effectLst/>
        </p:spPr>
      </p:pic>
      <p:pic>
        <p:nvPicPr>
          <p:cNvPr id="77" name="Graphic 27" descr="Graphic 27">
            <a:extLst>
              <a:ext uri="{FF2B5EF4-FFF2-40B4-BE49-F238E27FC236}">
                <a16:creationId xmlns:a16="http://schemas.microsoft.com/office/drawing/2014/main" id="{CF1D5455-0445-4375-92B1-7EB00087A94C}"/>
              </a:ext>
            </a:extLst>
          </p:cNvPr>
          <p:cNvPicPr>
            <a:picLocks noChangeAspect="1"/>
          </p:cNvPicPr>
          <p:nvPr/>
        </p:nvPicPr>
        <p:blipFill>
          <a:blip r:embed="rId13" cstate="email">
            <a:lum/>
            <a:extLst>
              <a:ext uri="{28A0092B-C50C-407E-A947-70E740481C1C}">
                <a14:useLocalDpi xmlns:a14="http://schemas.microsoft.com/office/drawing/2010/main"/>
              </a:ext>
            </a:extLst>
          </a:blip>
          <a:srcRect/>
          <a:stretch>
            <a:fillRect/>
          </a:stretch>
        </p:blipFill>
        <p:spPr>
          <a:xfrm>
            <a:off x="9990686" y="2931413"/>
            <a:ext cx="560201" cy="694200"/>
          </a:xfrm>
          <a:prstGeom prst="rect">
            <a:avLst/>
          </a:prstGeom>
          <a:solidFill>
            <a:srgbClr val="4472C4">
              <a:alpha val="0"/>
            </a:srgbClr>
          </a:solidFill>
          <a:ln w="12700" cap="flat">
            <a:noFill/>
            <a:miter lim="400000"/>
          </a:ln>
          <a:effectLst/>
        </p:spPr>
      </p:pic>
    </p:spTree>
    <p:extLst>
      <p:ext uri="{BB962C8B-B14F-4D97-AF65-F5344CB8AC3E}">
        <p14:creationId xmlns:p14="http://schemas.microsoft.com/office/powerpoint/2010/main" val="80568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Disposition personnalisée">
    <p:spTree>
      <p:nvGrpSpPr>
        <p:cNvPr id="1" name=""/>
        <p:cNvGrpSpPr/>
        <p:nvPr/>
      </p:nvGrpSpPr>
      <p:grpSpPr>
        <a:xfrm>
          <a:off x="0" y="0"/>
          <a:ext cx="0" cy="0"/>
          <a:chOff x="0" y="0"/>
          <a:chExt cx="0" cy="0"/>
        </a:xfrm>
      </p:grpSpPr>
      <p:pic>
        <p:nvPicPr>
          <p:cNvPr id="16" name="Picture 49">
            <a:extLst>
              <a:ext uri="{FF2B5EF4-FFF2-40B4-BE49-F238E27FC236}">
                <a16:creationId xmlns:a16="http://schemas.microsoft.com/office/drawing/2014/main" id="{B20B12B6-9D46-C47D-A869-5408D135C3B4}"/>
              </a:ext>
            </a:extLst>
          </p:cNvPr>
          <p:cNvPicPr>
            <a:picLocks noChangeAspect="1"/>
          </p:cNvPicPr>
          <p:nvPr userDrawn="1"/>
        </p:nvPicPr>
        <p:blipFill>
          <a:blip r:embed="rId3">
            <a:alphaModFix amt="55000"/>
          </a:blip>
          <a:srcRect/>
          <a:stretch/>
        </p:blipFill>
        <p:spPr>
          <a:xfrm>
            <a:off x="0" y="-587"/>
            <a:ext cx="9560537" cy="6854352"/>
          </a:xfrm>
          <a:prstGeom prst="rect">
            <a:avLst/>
          </a:prstGeom>
        </p:spPr>
      </p:pic>
      <p:sp>
        <p:nvSpPr>
          <p:cNvPr id="2" name="Do not remove" hidden="1">
            <a:extLst>
              <a:ext uri="{FF2B5EF4-FFF2-40B4-BE49-F238E27FC236}">
                <a16:creationId xmlns:a16="http://schemas.microsoft.com/office/drawing/2014/main" id="{A77F8FC8-E4F2-41A6-BF3D-551D4FDCAAA9}"/>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64DE3CB-B80F-40EB-BAF3-8F11F610F08B}"/>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rgbClr val="252A36"/>
                </a:solidFill>
                <a:latin typeface="+mj-lt"/>
                <a:ea typeface="DIN 2014" panose="020B0504020202020204" pitchFamily="34" charset="77"/>
                <a:cs typeface="Roboto" panose="02000000000000000000" pitchFamily="2" charset="0"/>
              </a:rPr>
              <a:t>©202</a:t>
            </a:r>
            <a:r>
              <a:rPr lang="en-US" sz="700" dirty="0">
                <a:solidFill>
                  <a:srgbClr val="252A36"/>
                </a:solidFill>
                <a:latin typeface="+mj-lt"/>
                <a:ea typeface="DIN 2014" panose="020B0504020202020204" pitchFamily="34" charset="77"/>
                <a:cs typeface="Roboto" panose="02000000000000000000" pitchFamily="2" charset="0"/>
              </a:rPr>
              <a:t>2</a:t>
            </a:r>
            <a:r>
              <a:rPr sz="700" dirty="0">
                <a:solidFill>
                  <a:srgbClr val="252A36"/>
                </a:solidFill>
                <a:latin typeface="+mj-lt"/>
                <a:ea typeface="DIN 2014" panose="020B0504020202020204" pitchFamily="34" charset="77"/>
                <a:cs typeface="Roboto" panose="02000000000000000000" pitchFamily="2" charset="0"/>
              </a:rPr>
              <a:t> DEMAND DRIVEN TECHNOLOGIES. ALL RIGHTS RESERVED.</a:t>
            </a:r>
          </a:p>
        </p:txBody>
      </p:sp>
      <p:pic>
        <p:nvPicPr>
          <p:cNvPr id="9" name="Picture 51">
            <a:extLst>
              <a:ext uri="{FF2B5EF4-FFF2-40B4-BE49-F238E27FC236}">
                <a16:creationId xmlns:a16="http://schemas.microsoft.com/office/drawing/2014/main" id="{57444B11-B2C2-4226-9EC3-565AC4DFE9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1" r="78942" b="-17475"/>
          <a:stretch/>
        </p:blipFill>
        <p:spPr>
          <a:xfrm>
            <a:off x="199549" y="225675"/>
            <a:ext cx="425208" cy="350663"/>
          </a:xfrm>
          <a:prstGeom prst="rect">
            <a:avLst/>
          </a:prstGeom>
        </p:spPr>
      </p:pic>
      <p:sp>
        <p:nvSpPr>
          <p:cNvPr id="10" name="Google Shape;14;p1">
            <a:extLst>
              <a:ext uri="{FF2B5EF4-FFF2-40B4-BE49-F238E27FC236}">
                <a16:creationId xmlns:a16="http://schemas.microsoft.com/office/drawing/2014/main" id="{7FE0A313-F25F-4907-8E54-5E4E654390E2}"/>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rgbClr val="252A36"/>
                </a:solidFill>
              </a:rPr>
              <a:pPr/>
              <a:t>‹#›</a:t>
            </a:fld>
            <a:endParaRPr lang="en-US" sz="1000" dirty="0">
              <a:solidFill>
                <a:srgbClr val="252A36"/>
              </a:solidFill>
            </a:endParaRPr>
          </a:p>
        </p:txBody>
      </p:sp>
      <p:pic>
        <p:nvPicPr>
          <p:cNvPr id="11" name="Google Shape;374;p31" descr="Google Shape;374;p31">
            <a:extLst>
              <a:ext uri="{FF2B5EF4-FFF2-40B4-BE49-F238E27FC236}">
                <a16:creationId xmlns:a16="http://schemas.microsoft.com/office/drawing/2014/main" id="{CE94BDB6-6BA2-4087-B1F2-D7CD48DC8B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6031" y="331203"/>
            <a:ext cx="2450397" cy="2702898"/>
          </a:xfrm>
          <a:prstGeom prst="rect">
            <a:avLst/>
          </a:prstGeom>
          <a:ln w="12700">
            <a:miter lim="400000"/>
          </a:ln>
        </p:spPr>
      </p:pic>
      <p:pic>
        <p:nvPicPr>
          <p:cNvPr id="12" name="sectagon - 4.pdf" descr="sectagon - 4.pdf">
            <a:extLst>
              <a:ext uri="{FF2B5EF4-FFF2-40B4-BE49-F238E27FC236}">
                <a16:creationId xmlns:a16="http://schemas.microsoft.com/office/drawing/2014/main" id="{579AE8E6-7A07-47AE-A385-D70094935C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3904" y="3748713"/>
            <a:ext cx="2395982" cy="2642876"/>
          </a:xfrm>
          <a:prstGeom prst="rect">
            <a:avLst/>
          </a:prstGeom>
          <a:ln w="12700">
            <a:miter lim="400000"/>
          </a:ln>
        </p:spPr>
      </p:pic>
      <p:sp>
        <p:nvSpPr>
          <p:cNvPr id="13" name="Google Shape;393;p31">
            <a:extLst>
              <a:ext uri="{FF2B5EF4-FFF2-40B4-BE49-F238E27FC236}">
                <a16:creationId xmlns:a16="http://schemas.microsoft.com/office/drawing/2014/main" id="{E266BD6D-1BC1-4EEB-BD51-747E81410725}"/>
              </a:ext>
            </a:extLst>
          </p:cNvPr>
          <p:cNvSpPr/>
          <p:nvPr/>
        </p:nvSpPr>
        <p:spPr>
          <a:xfrm>
            <a:off x="7726818" y="4838193"/>
            <a:ext cx="457202" cy="214507"/>
          </a:xfrm>
          <a:prstGeom prst="leftRightArrow">
            <a:avLst>
              <a:gd name="adj1" fmla="val 53088"/>
              <a:gd name="adj2" fmla="val 59023"/>
            </a:avLst>
          </a:prstGeom>
          <a:solidFill>
            <a:srgbClr val="DFDFDF"/>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solidFill>
                  <a:srgbClr val="535353"/>
                </a:solidFill>
                <a:latin typeface="+mn-lt"/>
                <a:ea typeface="+mn-ea"/>
                <a:cs typeface="+mn-cs"/>
                <a:sym typeface="Arial"/>
              </a:defRPr>
            </a:pPr>
            <a:endParaRPr kumimoji="0" sz="1400" b="0" i="0" u="none" strike="noStrike" kern="0" cap="none" spc="0" normalizeH="0" baseline="0" noProof="0">
              <a:ln>
                <a:noFill/>
              </a:ln>
              <a:solidFill>
                <a:srgbClr val="535353"/>
              </a:solidFill>
              <a:effectLst/>
              <a:uLnTx/>
              <a:uFillTx/>
              <a:latin typeface="Arial"/>
              <a:cs typeface="Arial"/>
              <a:sym typeface="Arial"/>
            </a:endParaRPr>
          </a:p>
        </p:txBody>
      </p:sp>
      <p:pic>
        <p:nvPicPr>
          <p:cNvPr id="14" name="Google Shape;412;p31" descr="Google Shape;412;p31">
            <a:extLst>
              <a:ext uri="{FF2B5EF4-FFF2-40B4-BE49-F238E27FC236}">
                <a16:creationId xmlns:a16="http://schemas.microsoft.com/office/drawing/2014/main" id="{BEB9C96A-890D-4442-B8C4-2F10A1A438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791218">
            <a:off x="5895863" y="2463334"/>
            <a:ext cx="1064262" cy="346650"/>
          </a:xfrm>
          <a:prstGeom prst="rect">
            <a:avLst/>
          </a:prstGeom>
          <a:ln w="12700">
            <a:miter lim="400000"/>
          </a:ln>
        </p:spPr>
      </p:pic>
      <p:sp>
        <p:nvSpPr>
          <p:cNvPr id="15" name="Google Shape;372;p31">
            <a:extLst>
              <a:ext uri="{FF2B5EF4-FFF2-40B4-BE49-F238E27FC236}">
                <a16:creationId xmlns:a16="http://schemas.microsoft.com/office/drawing/2014/main" id="{8CB3AB54-8E39-4A52-8C0C-C2AE72AD276D}"/>
              </a:ext>
            </a:extLst>
          </p:cNvPr>
          <p:cNvSpPr/>
          <p:nvPr/>
        </p:nvSpPr>
        <p:spPr>
          <a:xfrm>
            <a:off x="2590450" y="4682879"/>
            <a:ext cx="2472614" cy="511764"/>
          </a:xfrm>
          <a:prstGeom prst="rightArrow">
            <a:avLst>
              <a:gd name="adj1" fmla="val 68812"/>
              <a:gd name="adj2" fmla="val 50261"/>
            </a:avLst>
          </a:prstGeom>
          <a:solidFill>
            <a:schemeClr val="accent5">
              <a:lumMod val="75000"/>
            </a:schemeClr>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solidFill>
                  <a:srgbClr val="535353"/>
                </a:solidFill>
                <a:latin typeface="+mn-lt"/>
                <a:ea typeface="+mn-ea"/>
                <a:cs typeface="+mn-cs"/>
                <a:sym typeface="Arial"/>
              </a:defRPr>
            </a:pPr>
            <a:endParaRPr kumimoji="0" sz="1400" b="0" i="0" u="none" strike="noStrike" kern="0" cap="none" spc="0" normalizeH="0" baseline="0" noProof="0">
              <a:ln>
                <a:noFill/>
              </a:ln>
              <a:solidFill>
                <a:srgbClr val="535353"/>
              </a:solidFill>
              <a:effectLst/>
              <a:uLnTx/>
              <a:uFillTx/>
              <a:latin typeface="Arial"/>
              <a:cs typeface="Arial"/>
              <a:sym typeface="Arial"/>
            </a:endParaRPr>
          </a:p>
        </p:txBody>
      </p:sp>
      <p:sp>
        <p:nvSpPr>
          <p:cNvPr id="19" name="Right Bracket 24">
            <a:extLst>
              <a:ext uri="{FF2B5EF4-FFF2-40B4-BE49-F238E27FC236}">
                <a16:creationId xmlns:a16="http://schemas.microsoft.com/office/drawing/2014/main" id="{1E29552F-0227-41E8-86F8-2B98735045E8}"/>
              </a:ext>
            </a:extLst>
          </p:cNvPr>
          <p:cNvSpPr/>
          <p:nvPr/>
        </p:nvSpPr>
        <p:spPr>
          <a:xfrm rot="16200000">
            <a:off x="7773884" y="2054934"/>
            <a:ext cx="354693" cy="3056938"/>
          </a:xfrm>
          <a:prstGeom prst="rightBracket">
            <a:avLst/>
          </a:prstGeom>
          <a:ln>
            <a:solidFill>
              <a:srgbClr val="4C408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1" name="sectagon - 5.pdf" descr="sectagon - 5.pdf">
            <a:extLst>
              <a:ext uri="{FF2B5EF4-FFF2-40B4-BE49-F238E27FC236}">
                <a16:creationId xmlns:a16="http://schemas.microsoft.com/office/drawing/2014/main" id="{F42A56ED-C0AD-4C1F-A66B-8C95E52BF2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8003" y="3731261"/>
            <a:ext cx="2395983" cy="2642877"/>
          </a:xfrm>
          <a:prstGeom prst="rect">
            <a:avLst/>
          </a:prstGeom>
          <a:ln w="12700">
            <a:miter lim="400000"/>
          </a:ln>
        </p:spPr>
      </p:pic>
      <p:pic>
        <p:nvPicPr>
          <p:cNvPr id="24" name="Google Shape;412;p31" descr="Google Shape;412;p31">
            <a:extLst>
              <a:ext uri="{FF2B5EF4-FFF2-40B4-BE49-F238E27FC236}">
                <a16:creationId xmlns:a16="http://schemas.microsoft.com/office/drawing/2014/main" id="{3882E0E7-42DE-4292-BFC6-508DEE27E6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8955949" y="2485146"/>
            <a:ext cx="1064262" cy="346650"/>
          </a:xfrm>
          <a:prstGeom prst="rect">
            <a:avLst/>
          </a:prstGeom>
          <a:ln w="12700">
            <a:miter lim="400000"/>
          </a:ln>
        </p:spPr>
      </p:pic>
    </p:spTree>
    <p:extLst>
      <p:ext uri="{BB962C8B-B14F-4D97-AF65-F5344CB8AC3E}">
        <p14:creationId xmlns:p14="http://schemas.microsoft.com/office/powerpoint/2010/main" val="2302604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6_Disposition personnalisée">
    <p:spTree>
      <p:nvGrpSpPr>
        <p:cNvPr id="1" name=""/>
        <p:cNvGrpSpPr/>
        <p:nvPr/>
      </p:nvGrpSpPr>
      <p:grpSpPr>
        <a:xfrm>
          <a:off x="0" y="0"/>
          <a:ext cx="0" cy="0"/>
          <a:chOff x="0" y="0"/>
          <a:chExt cx="0" cy="0"/>
        </a:xfrm>
      </p:grpSpPr>
      <p:pic>
        <p:nvPicPr>
          <p:cNvPr id="12" name="Picture 49">
            <a:extLst>
              <a:ext uri="{FF2B5EF4-FFF2-40B4-BE49-F238E27FC236}">
                <a16:creationId xmlns:a16="http://schemas.microsoft.com/office/drawing/2014/main" id="{F96DBE6D-6261-F7BB-A3D1-F07DC2DF38BC}"/>
              </a:ext>
            </a:extLst>
          </p:cNvPr>
          <p:cNvPicPr>
            <a:picLocks noChangeAspect="1"/>
          </p:cNvPicPr>
          <p:nvPr userDrawn="1"/>
        </p:nvPicPr>
        <p:blipFill>
          <a:blip r:embed="rId3">
            <a:alphaModFix amt="55000"/>
          </a:blip>
          <a:srcRect/>
          <a:stretch/>
        </p:blipFill>
        <p:spPr>
          <a:xfrm>
            <a:off x="0" y="-587"/>
            <a:ext cx="9560537" cy="6854352"/>
          </a:xfrm>
          <a:prstGeom prst="rect">
            <a:avLst/>
          </a:prstGeom>
        </p:spPr>
      </p:pic>
      <p:sp>
        <p:nvSpPr>
          <p:cNvPr id="2" name="Do not remove" hidden="1">
            <a:extLst>
              <a:ext uri="{FF2B5EF4-FFF2-40B4-BE49-F238E27FC236}">
                <a16:creationId xmlns:a16="http://schemas.microsoft.com/office/drawing/2014/main" id="{2A326162-7AD2-4E09-8EDB-F877ED46395D}"/>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259388FA-2252-4C9D-A72B-7B7BFAFC01ED}"/>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rgbClr val="252A36"/>
                </a:solidFill>
                <a:latin typeface="+mj-lt"/>
                <a:ea typeface="DIN 2014" panose="020B0504020202020204" pitchFamily="34" charset="77"/>
                <a:cs typeface="Roboto" panose="02000000000000000000" pitchFamily="2" charset="0"/>
              </a:rPr>
              <a:t>©202</a:t>
            </a:r>
            <a:r>
              <a:rPr lang="en-US" sz="700" dirty="0">
                <a:solidFill>
                  <a:srgbClr val="252A36"/>
                </a:solidFill>
                <a:latin typeface="+mj-lt"/>
                <a:ea typeface="DIN 2014" panose="020B0504020202020204" pitchFamily="34" charset="77"/>
                <a:cs typeface="Roboto" panose="02000000000000000000" pitchFamily="2" charset="0"/>
              </a:rPr>
              <a:t>2</a:t>
            </a:r>
            <a:r>
              <a:rPr sz="700" dirty="0">
                <a:solidFill>
                  <a:srgbClr val="252A36"/>
                </a:solidFill>
                <a:latin typeface="+mj-lt"/>
                <a:ea typeface="DIN 2014" panose="020B0504020202020204" pitchFamily="34" charset="77"/>
                <a:cs typeface="Roboto" panose="02000000000000000000" pitchFamily="2" charset="0"/>
              </a:rPr>
              <a:t> DEAND DRIVEN TECHNOLOGIES. ALL RIGHTS RESERVED.</a:t>
            </a:r>
          </a:p>
        </p:txBody>
      </p:sp>
      <p:pic>
        <p:nvPicPr>
          <p:cNvPr id="9" name="Picture 51">
            <a:extLst>
              <a:ext uri="{FF2B5EF4-FFF2-40B4-BE49-F238E27FC236}">
                <a16:creationId xmlns:a16="http://schemas.microsoft.com/office/drawing/2014/main" id="{DF27DB4C-53C3-40A5-813E-BA81349F418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1" r="78942" b="-17475"/>
          <a:stretch/>
        </p:blipFill>
        <p:spPr>
          <a:xfrm>
            <a:off x="199549" y="225675"/>
            <a:ext cx="425208" cy="350663"/>
          </a:xfrm>
          <a:prstGeom prst="rect">
            <a:avLst/>
          </a:prstGeom>
        </p:spPr>
      </p:pic>
      <p:sp>
        <p:nvSpPr>
          <p:cNvPr id="10" name="Google Shape;14;p1">
            <a:extLst>
              <a:ext uri="{FF2B5EF4-FFF2-40B4-BE49-F238E27FC236}">
                <a16:creationId xmlns:a16="http://schemas.microsoft.com/office/drawing/2014/main" id="{574E615A-5F73-406E-92ED-EDBD651B8A00}"/>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rgbClr val="252A36"/>
                </a:solidFill>
              </a:rPr>
              <a:pPr/>
              <a:t>‹#›</a:t>
            </a:fld>
            <a:endParaRPr lang="en-US" sz="1000" dirty="0">
              <a:solidFill>
                <a:srgbClr val="252A36"/>
              </a:solidFill>
            </a:endParaRPr>
          </a:p>
        </p:txBody>
      </p:sp>
      <p:sp>
        <p:nvSpPr>
          <p:cNvPr id="20" name="Google Shape;97;p43">
            <a:extLst>
              <a:ext uri="{FF2B5EF4-FFF2-40B4-BE49-F238E27FC236}">
                <a16:creationId xmlns:a16="http://schemas.microsoft.com/office/drawing/2014/main" id="{C4C7B447-698D-4557-B931-DE51593A56DB}"/>
              </a:ext>
            </a:extLst>
          </p:cNvPr>
          <p:cNvSpPr/>
          <p:nvPr/>
        </p:nvSpPr>
        <p:spPr>
          <a:xfrm>
            <a:off x="-30398" y="866382"/>
            <a:ext cx="2764893"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1B67A718-E946-A448-C72D-AF79F0FC9B05}"/>
              </a:ext>
            </a:extLst>
          </p:cNvPr>
          <p:cNvPicPr>
            <a:picLocks noChangeAspect="1"/>
          </p:cNvPicPr>
          <p:nvPr userDrawn="1"/>
        </p:nvPicPr>
        <p:blipFill>
          <a:blip r:embed="rId5"/>
          <a:stretch>
            <a:fillRect/>
          </a:stretch>
        </p:blipFill>
        <p:spPr>
          <a:xfrm>
            <a:off x="5653294" y="901472"/>
            <a:ext cx="5521676" cy="5055055"/>
          </a:xfrm>
          <a:prstGeom prst="rect">
            <a:avLst/>
          </a:prstGeom>
        </p:spPr>
      </p:pic>
    </p:spTree>
    <p:extLst>
      <p:ext uri="{BB962C8B-B14F-4D97-AF65-F5344CB8AC3E}">
        <p14:creationId xmlns:p14="http://schemas.microsoft.com/office/powerpoint/2010/main" val="49648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38" name="Picture 49">
            <a:extLst>
              <a:ext uri="{FF2B5EF4-FFF2-40B4-BE49-F238E27FC236}">
                <a16:creationId xmlns:a16="http://schemas.microsoft.com/office/drawing/2014/main" id="{B2975D0E-83AE-C2F2-BCB5-8A209CFAB594}"/>
              </a:ext>
            </a:extLst>
          </p:cNvPr>
          <p:cNvPicPr>
            <a:picLocks noChangeAspect="1"/>
          </p:cNvPicPr>
          <p:nvPr userDrawn="1"/>
        </p:nvPicPr>
        <p:blipFill>
          <a:blip r:embed="rId3">
            <a:alphaModFix amt="55000"/>
          </a:blip>
          <a:srcRect/>
          <a:stretch/>
        </p:blipFill>
        <p:spPr>
          <a:xfrm>
            <a:off x="0" y="-587"/>
            <a:ext cx="9560537" cy="6854352"/>
          </a:xfrm>
          <a:prstGeom prst="rect">
            <a:avLst/>
          </a:prstGeom>
        </p:spPr>
      </p:pic>
      <p:sp>
        <p:nvSpPr>
          <p:cNvPr id="3" name="Do not remove" hidden="1">
            <a:extLst>
              <a:ext uri="{FF2B5EF4-FFF2-40B4-BE49-F238E27FC236}">
                <a16:creationId xmlns:a16="http://schemas.microsoft.com/office/drawing/2014/main" id="{A2BD88D3-4768-4DEA-987E-BB02FCBE3276}"/>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233AD62-3E75-4ACE-B5F4-64520F671CF4}"/>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lang="fr-FR" sz="700" dirty="0">
                <a:solidFill>
                  <a:srgbClr val="252A36"/>
                </a:solidFill>
                <a:latin typeface="+mj-lt"/>
                <a:ea typeface="DIN 2014" panose="020B0504020202020204" pitchFamily="34" charset="77"/>
                <a:cs typeface="Roboto" panose="02000000000000000000" pitchFamily="2" charset="0"/>
              </a:rPr>
              <a:t>©2022 DEMAND DRIVEN TECHNOLOGIES. </a:t>
            </a:r>
            <a:r>
              <a:rPr lang="en-US" sz="700" dirty="0">
                <a:solidFill>
                  <a:srgbClr val="252A36"/>
                </a:solidFill>
                <a:latin typeface="+mj-lt"/>
                <a:ea typeface="DIN 2014" panose="020B0504020202020204" pitchFamily="34" charset="77"/>
                <a:cs typeface="Roboto" panose="02000000000000000000" pitchFamily="2" charset="0"/>
              </a:rPr>
              <a:t>ALL RIGHTS RESERVED</a:t>
            </a:r>
            <a:r>
              <a:rPr lang="fr-FR" sz="700" dirty="0">
                <a:solidFill>
                  <a:srgbClr val="252A36"/>
                </a:solidFill>
                <a:latin typeface="+mj-lt"/>
                <a:ea typeface="DIN 2014" panose="020B0504020202020204" pitchFamily="34" charset="77"/>
                <a:cs typeface="Roboto" panose="02000000000000000000" pitchFamily="2" charset="0"/>
              </a:rPr>
              <a:t>.</a:t>
            </a:r>
          </a:p>
        </p:txBody>
      </p:sp>
      <p:sp>
        <p:nvSpPr>
          <p:cNvPr id="7" name="Google Shape;14;p1">
            <a:extLst>
              <a:ext uri="{FF2B5EF4-FFF2-40B4-BE49-F238E27FC236}">
                <a16:creationId xmlns:a16="http://schemas.microsoft.com/office/drawing/2014/main" id="{4D5FF9FE-7683-40E4-9EA2-F9A6A372470D}"/>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z="1000" smtClean="0">
                <a:solidFill>
                  <a:schemeClr val="bg1"/>
                </a:solidFill>
              </a:rPr>
              <a:pPr/>
              <a:t>‹#›</a:t>
            </a:fld>
            <a:endParaRPr lang="fr-FR" sz="1000" dirty="0">
              <a:solidFill>
                <a:schemeClr val="bg1"/>
              </a:solidFill>
            </a:endParaRPr>
          </a:p>
        </p:txBody>
      </p:sp>
      <p:grpSp>
        <p:nvGrpSpPr>
          <p:cNvPr id="2" name="Groupe 1">
            <a:extLst>
              <a:ext uri="{FF2B5EF4-FFF2-40B4-BE49-F238E27FC236}">
                <a16:creationId xmlns:a16="http://schemas.microsoft.com/office/drawing/2014/main" id="{B44B6C15-F70E-41E7-82BA-3BC926F0ECA5}"/>
              </a:ext>
            </a:extLst>
          </p:cNvPr>
          <p:cNvGrpSpPr/>
          <p:nvPr/>
        </p:nvGrpSpPr>
        <p:grpSpPr>
          <a:xfrm>
            <a:off x="-11196" y="728731"/>
            <a:ext cx="4135521" cy="350663"/>
            <a:chOff x="-11196" y="656770"/>
            <a:chExt cx="4135521" cy="350663"/>
          </a:xfrm>
        </p:grpSpPr>
        <p:sp>
          <p:nvSpPr>
            <p:cNvPr id="36" name="Google Shape;97;p43">
              <a:extLst>
                <a:ext uri="{FF2B5EF4-FFF2-40B4-BE49-F238E27FC236}">
                  <a16:creationId xmlns:a16="http://schemas.microsoft.com/office/drawing/2014/main" id="{7C2639F8-089A-4BE4-AAF4-0D1CAEAB9204}"/>
                </a:ext>
              </a:extLst>
            </p:cNvPr>
            <p:cNvSpPr/>
            <p:nvPr userDrawn="1"/>
          </p:nvSpPr>
          <p:spPr>
            <a:xfrm>
              <a:off x="-11196" y="656770"/>
              <a:ext cx="4135521"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r-FR" sz="1800" dirty="0">
                <a:solidFill>
                  <a:schemeClr val="lt1"/>
                </a:solidFill>
                <a:latin typeface="Calibri"/>
                <a:ea typeface="Calibri"/>
                <a:cs typeface="Calibri"/>
                <a:sym typeface="Calibri"/>
              </a:endParaRPr>
            </a:p>
          </p:txBody>
        </p:sp>
        <p:sp>
          <p:nvSpPr>
            <p:cNvPr id="35" name="ZoneTexte 34">
              <a:extLst>
                <a:ext uri="{FF2B5EF4-FFF2-40B4-BE49-F238E27FC236}">
                  <a16:creationId xmlns:a16="http://schemas.microsoft.com/office/drawing/2014/main" id="{176989BE-B0E2-405D-A761-D9A980475E86}"/>
                </a:ext>
              </a:extLst>
            </p:cNvPr>
            <p:cNvSpPr txBox="1"/>
            <p:nvPr userDrawn="1"/>
          </p:nvSpPr>
          <p:spPr>
            <a:xfrm>
              <a:off x="824306" y="672746"/>
              <a:ext cx="3214294" cy="334687"/>
            </a:xfrm>
            <a:prstGeom prst="rect">
              <a:avLst/>
            </a:prstGeom>
            <a:noFill/>
            <a:ln>
              <a:noFill/>
            </a:ln>
          </p:spPr>
          <p:txBody>
            <a:bodyPr spcFirstLastPara="1" wrap="none" lIns="91425" tIns="45700" rIns="91425" bIns="45700" rtlCol="0" anchor="ctr" anchorCtr="0">
              <a:noAutofit/>
            </a:bodyPr>
            <a:lstStyle/>
            <a:p>
              <a:pPr marL="0" indent="0" algn="just">
                <a:lnSpc>
                  <a:spcPct val="100000"/>
                </a:lnSpc>
                <a:buClr>
                  <a:srgbClr val="4C4084"/>
                </a:buClr>
                <a:buFont typeface="Zapf Dingbats"/>
                <a:buNone/>
              </a:pPr>
              <a:r>
                <a:rPr lang="fr-FR" sz="1000" b="1" spc="600" dirty="0">
                  <a:solidFill>
                    <a:schemeClr val="bg1"/>
                  </a:solidFill>
                  <a:latin typeface="+mj-lt"/>
                  <a:ea typeface="DIN 2014 Bold" panose="020B0504020202020204" pitchFamily="34" charset="77"/>
                  <a:cs typeface="Open Sans"/>
                  <a:sym typeface="Open Sans"/>
                </a:rPr>
                <a:t>AGENDA</a:t>
              </a:r>
            </a:p>
          </p:txBody>
        </p:sp>
      </p:grpSp>
      <p:grpSp>
        <p:nvGrpSpPr>
          <p:cNvPr id="15" name="Agenda Level 3" hidden="1">
            <a:extLst>
              <a:ext uri="{FF2B5EF4-FFF2-40B4-BE49-F238E27FC236}">
                <a16:creationId xmlns:a16="http://schemas.microsoft.com/office/drawing/2014/main" id="{754BF11D-98F4-48F6-8DFA-31FD588ED736}"/>
              </a:ext>
            </a:extLst>
          </p:cNvPr>
          <p:cNvGrpSpPr/>
          <p:nvPr/>
        </p:nvGrpSpPr>
        <p:grpSpPr>
          <a:xfrm>
            <a:off x="1773438" y="4128953"/>
            <a:ext cx="5653622" cy="369332"/>
            <a:chOff x="1356945" y="1998175"/>
            <a:chExt cx="7329856" cy="369332"/>
          </a:xfrm>
        </p:grpSpPr>
        <p:sp>
          <p:nvSpPr>
            <p:cNvPr id="16" name="DH Agenda 2 Topic" hidden="1">
              <a:extLst>
                <a:ext uri="{FF2B5EF4-FFF2-40B4-BE49-F238E27FC236}">
                  <a16:creationId xmlns:a16="http://schemas.microsoft.com/office/drawing/2014/main" id="{D4396326-05A1-430B-B8E4-D17EC68FD535}"/>
                </a:ext>
              </a:extLst>
            </p:cNvPr>
            <p:cNvSpPr txBox="1"/>
            <p:nvPr userDrawn="1"/>
          </p:nvSpPr>
          <p:spPr>
            <a:xfrm>
              <a:off x="1356945" y="1998175"/>
              <a:ext cx="6796456" cy="369332"/>
            </a:xfrm>
            <a:prstGeom prst="rect">
              <a:avLst/>
            </a:prstGeom>
            <a:noFill/>
          </p:spPr>
          <p:txBody>
            <a:bodyPr wrap="square" tIns="0" bIns="0" rtlCol="0" anchor="ctr" anchorCtr="0">
              <a:noAutofit/>
            </a:bodyPr>
            <a:lstStyle/>
            <a:p>
              <a:pPr marL="346075" indent="-346075"/>
              <a:r>
                <a:rPr lang="fr-FR" sz="1800" dirty="0">
                  <a:solidFill>
                    <a:srgbClr val="595959"/>
                  </a:solidFill>
                  <a:latin typeface="DIN 2014" panose="020B0604020202020204" charset="0"/>
                  <a:cs typeface="DIN 2014" panose="020B0604020202020204" charset="0"/>
                </a:rPr>
                <a:t>[Topic]</a:t>
              </a:r>
            </a:p>
          </p:txBody>
        </p:sp>
        <p:sp>
          <p:nvSpPr>
            <p:cNvPr id="17" name="DH Agenda 2 Page" hidden="1">
              <a:extLst>
                <a:ext uri="{FF2B5EF4-FFF2-40B4-BE49-F238E27FC236}">
                  <a16:creationId xmlns:a16="http://schemas.microsoft.com/office/drawing/2014/main" id="{58A6D64F-0009-42F3-8ED7-F02B7762E491}"/>
                </a:ext>
              </a:extLst>
            </p:cNvPr>
            <p:cNvSpPr txBox="1"/>
            <p:nvPr userDrawn="1"/>
          </p:nvSpPr>
          <p:spPr>
            <a:xfrm>
              <a:off x="8153401" y="1998175"/>
              <a:ext cx="533400" cy="369332"/>
            </a:xfrm>
            <a:prstGeom prst="rect">
              <a:avLst/>
            </a:prstGeom>
            <a:noFill/>
          </p:spPr>
          <p:txBody>
            <a:bodyPr wrap="square" lIns="0" tIns="0" bIns="0" rtlCol="0" anchor="ctr" anchorCtr="0">
              <a:noAutofit/>
            </a:bodyPr>
            <a:lstStyle/>
            <a:p>
              <a:pPr algn="r"/>
              <a:r>
                <a:rPr lang="fr-FR" dirty="0">
                  <a:solidFill>
                    <a:srgbClr val="595959"/>
                  </a:solidFill>
                </a:rPr>
                <a:t>[P]</a:t>
              </a:r>
            </a:p>
          </p:txBody>
        </p:sp>
      </p:grpSp>
      <p:grpSp>
        <p:nvGrpSpPr>
          <p:cNvPr id="18" name="Agenda Level 2 Active" hidden="1">
            <a:extLst>
              <a:ext uri="{FF2B5EF4-FFF2-40B4-BE49-F238E27FC236}">
                <a16:creationId xmlns:a16="http://schemas.microsoft.com/office/drawing/2014/main" id="{60181754-38EC-47E8-8B0E-4EED8A9444C4}"/>
              </a:ext>
            </a:extLst>
          </p:cNvPr>
          <p:cNvGrpSpPr/>
          <p:nvPr/>
        </p:nvGrpSpPr>
        <p:grpSpPr>
          <a:xfrm>
            <a:off x="1322101" y="3677060"/>
            <a:ext cx="6104959" cy="369332"/>
            <a:chOff x="905607" y="2443707"/>
            <a:chExt cx="7781194" cy="369332"/>
          </a:xfrm>
        </p:grpSpPr>
        <p:sp>
          <p:nvSpPr>
            <p:cNvPr id="19" name="DH Agenda 2 Topic Active" hidden="1">
              <a:extLst>
                <a:ext uri="{FF2B5EF4-FFF2-40B4-BE49-F238E27FC236}">
                  <a16:creationId xmlns:a16="http://schemas.microsoft.com/office/drawing/2014/main" id="{1A13AEB2-F1A9-44E4-8384-9B99453B5EF7}"/>
                </a:ext>
              </a:extLst>
            </p:cNvPr>
            <p:cNvSpPr txBox="1"/>
            <p:nvPr userDrawn="1"/>
          </p:nvSpPr>
          <p:spPr>
            <a:xfrm>
              <a:off x="1356945" y="2443707"/>
              <a:ext cx="6796456" cy="369332"/>
            </a:xfrm>
            <a:prstGeom prst="rect">
              <a:avLst/>
            </a:prstGeom>
            <a:solidFill>
              <a:schemeClr val="bg1">
                <a:lumMod val="95000"/>
              </a:schemeClr>
            </a:solidFill>
          </p:spPr>
          <p:txBody>
            <a:bodyPr wrap="square" lIns="91440" tIns="0" rIns="91440" bIns="0" rtlCol="0" anchor="ctr" anchorCtr="0">
              <a:noAutofit/>
            </a:bodyPr>
            <a:lstStyle/>
            <a:p>
              <a:pPr marL="346075" indent="-346075"/>
              <a:r>
                <a:rPr lang="fr-FR" sz="1800" b="1" dirty="0">
                  <a:solidFill>
                    <a:srgbClr val="595959"/>
                  </a:solidFill>
                  <a:latin typeface="DIN 2014 Bold" panose="020B0604020202020204" charset="0"/>
                  <a:cs typeface="DIN 2014 Bold" panose="020B0604020202020204" charset="0"/>
                </a:rPr>
                <a:t>[Topic]</a:t>
              </a:r>
            </a:p>
          </p:txBody>
        </p:sp>
        <p:sp>
          <p:nvSpPr>
            <p:cNvPr id="20" name="DH Agenda 2 Page Active" hidden="1">
              <a:extLst>
                <a:ext uri="{FF2B5EF4-FFF2-40B4-BE49-F238E27FC236}">
                  <a16:creationId xmlns:a16="http://schemas.microsoft.com/office/drawing/2014/main" id="{00D2EBDF-D7BA-420D-9525-01A5EDF4C4F0}"/>
                </a:ext>
              </a:extLst>
            </p:cNvPr>
            <p:cNvSpPr txBox="1"/>
            <p:nvPr userDrawn="1"/>
          </p:nvSpPr>
          <p:spPr>
            <a:xfrm>
              <a:off x="8153401" y="2443707"/>
              <a:ext cx="533400" cy="369332"/>
            </a:xfrm>
            <a:prstGeom prst="rect">
              <a:avLst/>
            </a:prstGeom>
            <a:solidFill>
              <a:srgbClr val="DCE6F2"/>
            </a:solidFill>
          </p:spPr>
          <p:txBody>
            <a:bodyPr wrap="square" lIns="0" tIns="0" bIns="0" rtlCol="0" anchor="ctr" anchorCtr="0">
              <a:noAutofit/>
            </a:bodyPr>
            <a:lstStyle/>
            <a:p>
              <a:pPr algn="r"/>
              <a:r>
                <a:rPr lang="fr-FR" b="1" dirty="0">
                  <a:solidFill>
                    <a:srgbClr val="595959"/>
                  </a:solidFill>
                </a:rPr>
                <a:t>[P]</a:t>
              </a:r>
            </a:p>
          </p:txBody>
        </p:sp>
        <p:sp>
          <p:nvSpPr>
            <p:cNvPr id="21" name="DH Agenda 2 Section Active" hidden="1">
              <a:extLst>
                <a:ext uri="{FF2B5EF4-FFF2-40B4-BE49-F238E27FC236}">
                  <a16:creationId xmlns:a16="http://schemas.microsoft.com/office/drawing/2014/main" id="{4A71FBFD-1B9F-4495-BDA1-1B2BA6F089FE}"/>
                </a:ext>
              </a:extLst>
            </p:cNvPr>
            <p:cNvSpPr txBox="1"/>
            <p:nvPr userDrawn="1"/>
          </p:nvSpPr>
          <p:spPr>
            <a:xfrm>
              <a:off x="905607" y="2443707"/>
              <a:ext cx="381000" cy="369332"/>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fr-FR" b="1" dirty="0">
                  <a:solidFill>
                    <a:schemeClr val="bg1"/>
                  </a:solidFill>
                </a:rPr>
                <a:t>[#]</a:t>
              </a:r>
            </a:p>
          </p:txBody>
        </p:sp>
      </p:grpSp>
      <p:grpSp>
        <p:nvGrpSpPr>
          <p:cNvPr id="22" name="Agenda Level 2" hidden="1">
            <a:extLst>
              <a:ext uri="{FF2B5EF4-FFF2-40B4-BE49-F238E27FC236}">
                <a16:creationId xmlns:a16="http://schemas.microsoft.com/office/drawing/2014/main" id="{C130B2C1-3D62-4DF8-9EBB-E5CC79219087}"/>
              </a:ext>
            </a:extLst>
          </p:cNvPr>
          <p:cNvGrpSpPr/>
          <p:nvPr/>
        </p:nvGrpSpPr>
        <p:grpSpPr>
          <a:xfrm>
            <a:off x="1322101" y="3231528"/>
            <a:ext cx="6104959" cy="369332"/>
            <a:chOff x="905607" y="1998175"/>
            <a:chExt cx="7781194" cy="369332"/>
          </a:xfrm>
        </p:grpSpPr>
        <p:sp>
          <p:nvSpPr>
            <p:cNvPr id="23" name="DH Agenda 2 Topic" hidden="1">
              <a:extLst>
                <a:ext uri="{FF2B5EF4-FFF2-40B4-BE49-F238E27FC236}">
                  <a16:creationId xmlns:a16="http://schemas.microsoft.com/office/drawing/2014/main" id="{B24E19A1-D189-4B8F-B394-EE093EF047B0}"/>
                </a:ext>
              </a:extLst>
            </p:cNvPr>
            <p:cNvSpPr txBox="1"/>
            <p:nvPr userDrawn="1"/>
          </p:nvSpPr>
          <p:spPr>
            <a:xfrm>
              <a:off x="1356945" y="1998175"/>
              <a:ext cx="6796456" cy="362971"/>
            </a:xfrm>
            <a:prstGeom prst="rect">
              <a:avLst/>
            </a:prstGeom>
            <a:noFill/>
          </p:spPr>
          <p:txBody>
            <a:bodyPr wrap="square" lIns="91440" tIns="0" rIns="91440" bIns="0" rtlCol="0" anchor="ctr" anchorCtr="0">
              <a:noAutofit/>
            </a:bodyPr>
            <a:lstStyle/>
            <a:p>
              <a:pPr marL="346075" indent="-346075"/>
              <a:r>
                <a:rPr lang="fr-FR" sz="1800" dirty="0">
                  <a:solidFill>
                    <a:schemeClr val="bg1">
                      <a:lumMod val="65000"/>
                    </a:schemeClr>
                  </a:solidFill>
                  <a:latin typeface="DIN 2014" panose="020B0604020202020204" charset="0"/>
                  <a:cs typeface="DIN 2014" panose="020B0604020202020204" charset="0"/>
                </a:rPr>
                <a:t>[Topic]</a:t>
              </a:r>
            </a:p>
          </p:txBody>
        </p:sp>
        <p:sp>
          <p:nvSpPr>
            <p:cNvPr id="24" name="DH Agenda 2 Page" hidden="1">
              <a:extLst>
                <a:ext uri="{FF2B5EF4-FFF2-40B4-BE49-F238E27FC236}">
                  <a16:creationId xmlns:a16="http://schemas.microsoft.com/office/drawing/2014/main" id="{E55D3A86-30B1-4009-92FA-6C6848138CEB}"/>
                </a:ext>
              </a:extLst>
            </p:cNvPr>
            <p:cNvSpPr txBox="1"/>
            <p:nvPr userDrawn="1"/>
          </p:nvSpPr>
          <p:spPr>
            <a:xfrm>
              <a:off x="8153401" y="1998175"/>
              <a:ext cx="533400" cy="369332"/>
            </a:xfrm>
            <a:prstGeom prst="rect">
              <a:avLst/>
            </a:prstGeom>
            <a:noFill/>
          </p:spPr>
          <p:txBody>
            <a:bodyPr wrap="square" lIns="0" tIns="0" bIns="0" rtlCol="0" anchor="ctr" anchorCtr="0">
              <a:noAutofit/>
            </a:bodyPr>
            <a:lstStyle/>
            <a:p>
              <a:pPr algn="r"/>
              <a:r>
                <a:rPr lang="fr-FR" dirty="0">
                  <a:solidFill>
                    <a:srgbClr val="595959"/>
                  </a:solidFill>
                </a:rPr>
                <a:t>[P]</a:t>
              </a:r>
            </a:p>
          </p:txBody>
        </p:sp>
        <p:sp>
          <p:nvSpPr>
            <p:cNvPr id="25" name="DH Agenda 2 Section" hidden="1">
              <a:extLst>
                <a:ext uri="{FF2B5EF4-FFF2-40B4-BE49-F238E27FC236}">
                  <a16:creationId xmlns:a16="http://schemas.microsoft.com/office/drawing/2014/main" id="{E41A19AC-6A3B-46CB-971D-75E7177E7EEA}"/>
                </a:ext>
              </a:extLst>
            </p:cNvPr>
            <p:cNvSpPr txBox="1"/>
            <p:nvPr userDrawn="1"/>
          </p:nvSpPr>
          <p:spPr>
            <a:xfrm>
              <a:off x="905607" y="1998175"/>
              <a:ext cx="381000" cy="369332"/>
            </a:xfrm>
            <a:prstGeom prst="snip1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chor="ctr" anchorCtr="0">
              <a:noAutofit/>
            </a:bodyPr>
            <a:lstStyle/>
            <a:p>
              <a:pPr algn="ctr"/>
              <a:r>
                <a:rPr lang="fr-FR" b="1" dirty="0">
                  <a:solidFill>
                    <a:schemeClr val="bg1"/>
                  </a:solidFill>
                </a:rPr>
                <a:t>[#]</a:t>
              </a:r>
            </a:p>
          </p:txBody>
        </p:sp>
      </p:grpSp>
      <p:grpSp>
        <p:nvGrpSpPr>
          <p:cNvPr id="26" name="Agenda Level 1 Active" hidden="1">
            <a:extLst>
              <a:ext uri="{FF2B5EF4-FFF2-40B4-BE49-F238E27FC236}">
                <a16:creationId xmlns:a16="http://schemas.microsoft.com/office/drawing/2014/main" id="{CD766D7C-7F5B-4C77-B987-C03C424445FA}"/>
              </a:ext>
            </a:extLst>
          </p:cNvPr>
          <p:cNvGrpSpPr/>
          <p:nvPr/>
        </p:nvGrpSpPr>
        <p:grpSpPr>
          <a:xfrm>
            <a:off x="870763" y="2783535"/>
            <a:ext cx="6556297" cy="369332"/>
            <a:chOff x="454269" y="1550182"/>
            <a:chExt cx="8235462" cy="369332"/>
          </a:xfrm>
        </p:grpSpPr>
        <p:sp>
          <p:nvSpPr>
            <p:cNvPr id="27" name="DH Agenda 1 Topic Active" hidden="1">
              <a:extLst>
                <a:ext uri="{FF2B5EF4-FFF2-40B4-BE49-F238E27FC236}">
                  <a16:creationId xmlns:a16="http://schemas.microsoft.com/office/drawing/2014/main" id="{11D27BFF-CBBF-4611-9826-9975D6826530}"/>
                </a:ext>
              </a:extLst>
            </p:cNvPr>
            <p:cNvSpPr txBox="1"/>
            <p:nvPr userDrawn="1"/>
          </p:nvSpPr>
          <p:spPr>
            <a:xfrm>
              <a:off x="905607" y="1550182"/>
              <a:ext cx="7253655" cy="369332"/>
            </a:xfrm>
            <a:prstGeom prst="rect">
              <a:avLst/>
            </a:prstGeom>
            <a:solidFill>
              <a:schemeClr val="bg1">
                <a:lumMod val="95000"/>
              </a:schemeClr>
            </a:solidFill>
          </p:spPr>
          <p:txBody>
            <a:bodyPr wrap="square" lIns="91440" tIns="0" rIns="91440" bIns="0" rtlCol="0" anchor="ctr" anchorCtr="0">
              <a:noAutofit/>
            </a:bodyPr>
            <a:lstStyle/>
            <a:p>
              <a:r>
                <a:rPr lang="fr-FR" sz="2800" b="1" dirty="0">
                  <a:solidFill>
                    <a:srgbClr val="595959"/>
                  </a:solidFill>
                  <a:latin typeface="DIN 2014 Bold" panose="020B0604020202020204" charset="0"/>
                  <a:cs typeface="DIN 2014 Bold" panose="020B0604020202020204" charset="0"/>
                </a:rPr>
                <a:t>[Topic]</a:t>
              </a:r>
            </a:p>
          </p:txBody>
        </p:sp>
        <p:sp>
          <p:nvSpPr>
            <p:cNvPr id="28" name="DH Agenda 1 Page Active" hidden="1">
              <a:extLst>
                <a:ext uri="{FF2B5EF4-FFF2-40B4-BE49-F238E27FC236}">
                  <a16:creationId xmlns:a16="http://schemas.microsoft.com/office/drawing/2014/main" id="{B73ADD95-1384-4F01-8E11-A7620D157432}"/>
                </a:ext>
              </a:extLst>
            </p:cNvPr>
            <p:cNvSpPr txBox="1"/>
            <p:nvPr userDrawn="1"/>
          </p:nvSpPr>
          <p:spPr>
            <a:xfrm>
              <a:off x="8156331" y="1550182"/>
              <a:ext cx="533400" cy="369332"/>
            </a:xfrm>
            <a:prstGeom prst="rect">
              <a:avLst/>
            </a:prstGeom>
            <a:solidFill>
              <a:srgbClr val="DCE6F2"/>
            </a:solidFill>
          </p:spPr>
          <p:txBody>
            <a:bodyPr wrap="square" lIns="0" tIns="0" rIns="91440" bIns="0" rtlCol="0" anchor="ctr" anchorCtr="0">
              <a:noAutofit/>
            </a:bodyPr>
            <a:lstStyle/>
            <a:p>
              <a:pPr algn="r"/>
              <a:r>
                <a:rPr lang="fr-FR" b="1" dirty="0">
                  <a:solidFill>
                    <a:srgbClr val="595959"/>
                  </a:solidFill>
                </a:rPr>
                <a:t>[P]</a:t>
              </a:r>
            </a:p>
          </p:txBody>
        </p:sp>
        <p:sp>
          <p:nvSpPr>
            <p:cNvPr id="29" name="DH Agenda 1 Section Active" hidden="1">
              <a:extLst>
                <a:ext uri="{FF2B5EF4-FFF2-40B4-BE49-F238E27FC236}">
                  <a16:creationId xmlns:a16="http://schemas.microsoft.com/office/drawing/2014/main" id="{B2DE7C5D-FE5D-4B37-A808-D824B4D278A5}"/>
                </a:ext>
              </a:extLst>
            </p:cNvPr>
            <p:cNvSpPr txBox="1"/>
            <p:nvPr userDrawn="1"/>
          </p:nvSpPr>
          <p:spPr>
            <a:xfrm>
              <a:off x="454269" y="1550182"/>
              <a:ext cx="381000" cy="369332"/>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fr-FR" b="1" dirty="0">
                  <a:solidFill>
                    <a:schemeClr val="bg1"/>
                  </a:solidFill>
                </a:rPr>
                <a:t>[#]</a:t>
              </a:r>
            </a:p>
          </p:txBody>
        </p:sp>
      </p:grpSp>
      <p:grpSp>
        <p:nvGrpSpPr>
          <p:cNvPr id="30" name="Agenda Level 1" hidden="1">
            <a:extLst>
              <a:ext uri="{FF2B5EF4-FFF2-40B4-BE49-F238E27FC236}">
                <a16:creationId xmlns:a16="http://schemas.microsoft.com/office/drawing/2014/main" id="{360ECF50-F3D0-48DD-8C7C-BD84E48B6E76}"/>
              </a:ext>
            </a:extLst>
          </p:cNvPr>
          <p:cNvGrpSpPr/>
          <p:nvPr/>
        </p:nvGrpSpPr>
        <p:grpSpPr>
          <a:xfrm>
            <a:off x="870763" y="2341183"/>
            <a:ext cx="6529853" cy="369332"/>
            <a:chOff x="473729" y="1107830"/>
            <a:chExt cx="8218933" cy="369332"/>
          </a:xfrm>
        </p:grpSpPr>
        <p:sp>
          <p:nvSpPr>
            <p:cNvPr id="31" name="DH Agenda 1 Topic" hidden="1">
              <a:extLst>
                <a:ext uri="{FF2B5EF4-FFF2-40B4-BE49-F238E27FC236}">
                  <a16:creationId xmlns:a16="http://schemas.microsoft.com/office/drawing/2014/main" id="{3C2A658D-F359-49B3-B86A-6382724D6A50}"/>
                </a:ext>
              </a:extLst>
            </p:cNvPr>
            <p:cNvSpPr txBox="1"/>
            <p:nvPr userDrawn="1"/>
          </p:nvSpPr>
          <p:spPr>
            <a:xfrm>
              <a:off x="908538" y="1107830"/>
              <a:ext cx="7250724" cy="369332"/>
            </a:xfrm>
            <a:prstGeom prst="rect">
              <a:avLst/>
            </a:prstGeom>
            <a:noFill/>
          </p:spPr>
          <p:txBody>
            <a:bodyPr wrap="square" lIns="91440" tIns="0" rIns="91440" bIns="0" rtlCol="0" anchor="ctr" anchorCtr="0">
              <a:noAutofit/>
            </a:bodyPr>
            <a:lstStyle/>
            <a:p>
              <a:r>
                <a:rPr lang="fr-FR" sz="2800" dirty="0">
                  <a:solidFill>
                    <a:schemeClr val="bg1">
                      <a:lumMod val="65000"/>
                    </a:schemeClr>
                  </a:solidFill>
                  <a:latin typeface="DIN 2014" panose="020B0604020202020204" charset="0"/>
                  <a:cs typeface="DIN 2014" panose="020B0604020202020204" charset="0"/>
                </a:rPr>
                <a:t>[Topic]</a:t>
              </a:r>
            </a:p>
          </p:txBody>
        </p:sp>
        <p:sp>
          <p:nvSpPr>
            <p:cNvPr id="32" name="DH Agenda 1 Page" hidden="1">
              <a:extLst>
                <a:ext uri="{FF2B5EF4-FFF2-40B4-BE49-F238E27FC236}">
                  <a16:creationId xmlns:a16="http://schemas.microsoft.com/office/drawing/2014/main" id="{2F8D0D30-E714-4246-AC08-A14B143EA91A}"/>
                </a:ext>
              </a:extLst>
            </p:cNvPr>
            <p:cNvSpPr txBox="1"/>
            <p:nvPr userDrawn="1"/>
          </p:nvSpPr>
          <p:spPr>
            <a:xfrm>
              <a:off x="8229600" y="1107830"/>
              <a:ext cx="463062" cy="369332"/>
            </a:xfrm>
            <a:prstGeom prst="rect">
              <a:avLst/>
            </a:prstGeom>
            <a:noFill/>
          </p:spPr>
          <p:txBody>
            <a:bodyPr wrap="none" lIns="0" tIns="0" rIns="91440" bIns="0" rtlCol="0" anchor="ctr" anchorCtr="0">
              <a:noAutofit/>
            </a:bodyPr>
            <a:lstStyle/>
            <a:p>
              <a:pPr algn="r"/>
              <a:r>
                <a:rPr lang="fr-FR" dirty="0">
                  <a:solidFill>
                    <a:srgbClr val="595959"/>
                  </a:solidFill>
                </a:rPr>
                <a:t>[P]</a:t>
              </a:r>
            </a:p>
          </p:txBody>
        </p:sp>
        <p:sp>
          <p:nvSpPr>
            <p:cNvPr id="33" name="DH Agenda 1 Section" hidden="1">
              <a:extLst>
                <a:ext uri="{FF2B5EF4-FFF2-40B4-BE49-F238E27FC236}">
                  <a16:creationId xmlns:a16="http://schemas.microsoft.com/office/drawing/2014/main" id="{AA73E06A-703D-448C-BC8F-F2C427453B86}"/>
                </a:ext>
              </a:extLst>
            </p:cNvPr>
            <p:cNvSpPr txBox="1"/>
            <p:nvPr userDrawn="1"/>
          </p:nvSpPr>
          <p:spPr>
            <a:xfrm>
              <a:off x="473729" y="1107830"/>
              <a:ext cx="381000" cy="369332"/>
            </a:xfrm>
            <a:prstGeom prst="snip1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chor="ctr" anchorCtr="0">
              <a:noAutofit/>
            </a:bodyPr>
            <a:lstStyle/>
            <a:p>
              <a:pPr algn="ctr"/>
              <a:r>
                <a:rPr lang="fr-FR" b="1" dirty="0">
                  <a:solidFill>
                    <a:schemeClr val="bg1"/>
                  </a:solidFill>
                </a:rPr>
                <a:t>[#]</a:t>
              </a:r>
            </a:p>
          </p:txBody>
        </p:sp>
      </p:grpSp>
      <p:pic>
        <p:nvPicPr>
          <p:cNvPr id="39" name="Picture 51">
            <a:extLst>
              <a:ext uri="{FF2B5EF4-FFF2-40B4-BE49-F238E27FC236}">
                <a16:creationId xmlns:a16="http://schemas.microsoft.com/office/drawing/2014/main" id="{BE1E19E5-A95C-4302-B03A-9A5AFDBD038E}"/>
              </a:ext>
            </a:extLst>
          </p:cNvPr>
          <p:cNvPicPr>
            <a:picLocks noChangeAspect="1"/>
          </p:cNvPicPr>
          <p:nvPr/>
        </p:nvPicPr>
        <p:blipFill rotWithShape="1">
          <a:blip r:embed="rId4" cstate="hqprint">
            <a:lum/>
            <a:extLst>
              <a:ext uri="{28A0092B-C50C-407E-A947-70E740481C1C}">
                <a14:useLocalDpi xmlns:a14="http://schemas.microsoft.com/office/drawing/2010/main"/>
              </a:ext>
            </a:extLst>
          </a:blip>
          <a:srcRect t="1" r="81029" b="-810"/>
          <a:stretch/>
        </p:blipFill>
        <p:spPr>
          <a:xfrm>
            <a:off x="199549" y="231957"/>
            <a:ext cx="383064" cy="300916"/>
          </a:xfrm>
          <a:prstGeom prst="rect">
            <a:avLst/>
          </a:prstGeom>
          <a:solidFill>
            <a:srgbClr val="4472C4">
              <a:alpha val="0"/>
            </a:srgbClr>
          </a:solidFill>
        </p:spPr>
      </p:pic>
      <p:grpSp>
        <p:nvGrpSpPr>
          <p:cNvPr id="9" name="Groupe 8">
            <a:extLst>
              <a:ext uri="{FF2B5EF4-FFF2-40B4-BE49-F238E27FC236}">
                <a16:creationId xmlns:a16="http://schemas.microsoft.com/office/drawing/2014/main" id="{01C4D57A-34F8-46C7-BBE5-D0F178032004}"/>
              </a:ext>
            </a:extLst>
          </p:cNvPr>
          <p:cNvGrpSpPr/>
          <p:nvPr/>
        </p:nvGrpSpPr>
        <p:grpSpPr>
          <a:xfrm>
            <a:off x="7422985" y="-15240"/>
            <a:ext cx="4770541" cy="6873240"/>
            <a:chOff x="7444737" y="0"/>
            <a:chExt cx="4759963" cy="6858000"/>
          </a:xfrm>
        </p:grpSpPr>
        <p:pic>
          <p:nvPicPr>
            <p:cNvPr id="34" name="Picture 2">
              <a:extLst>
                <a:ext uri="{FF2B5EF4-FFF2-40B4-BE49-F238E27FC236}">
                  <a16:creationId xmlns:a16="http://schemas.microsoft.com/office/drawing/2014/main" id="{E474AD0D-5EA9-466E-A368-1EB3D4283CC2}"/>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7448803" y="0"/>
              <a:ext cx="4755897" cy="6858000"/>
            </a:xfrm>
            <a:prstGeom prst="rect">
              <a:avLst/>
            </a:prstGeom>
          </p:spPr>
        </p:pic>
        <p:sp>
          <p:nvSpPr>
            <p:cNvPr id="37" name="Rectangle 36">
              <a:extLst>
                <a:ext uri="{FF2B5EF4-FFF2-40B4-BE49-F238E27FC236}">
                  <a16:creationId xmlns:a16="http://schemas.microsoft.com/office/drawing/2014/main" id="{E4BD4DC6-C4E1-42A3-971D-713FAB3F1B86}"/>
                </a:ext>
              </a:extLst>
            </p:cNvPr>
            <p:cNvSpPr/>
            <p:nvPr userDrawn="1"/>
          </p:nvSpPr>
          <p:spPr>
            <a:xfrm>
              <a:off x="7444737" y="0"/>
              <a:ext cx="4755897" cy="6858000"/>
            </a:xfrm>
            <a:prstGeom prst="rect">
              <a:avLst/>
            </a:prstGeom>
            <a:solidFill>
              <a:srgbClr val="4C4084">
                <a:alpha val="602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URW DIN" pitchFamily="2" charset="77"/>
              </a:endParaRPr>
            </a:p>
          </p:txBody>
        </p:sp>
      </p:grpSp>
    </p:spTree>
    <p:extLst>
      <p:ext uri="{BB962C8B-B14F-4D97-AF65-F5344CB8AC3E}">
        <p14:creationId xmlns:p14="http://schemas.microsoft.com/office/powerpoint/2010/main" val="2806514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3_Disposition personnalisée">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CF1CE063-9B08-49BD-9869-F271F7D4CE49}"/>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485D096F-E578-493A-85AE-DE421F18E86E}"/>
              </a:ext>
            </a:extLst>
          </p:cNvPr>
          <p:cNvPicPr>
            <a:picLocks noChangeAspect="1"/>
          </p:cNvPicPr>
          <p:nvPr/>
        </p:nvPicPr>
        <p:blipFill rotWithShape="1">
          <a:blip r:embed="rId3">
            <a:extLst>
              <a:ext uri="{28A0092B-C50C-407E-A947-70E740481C1C}">
                <a14:useLocalDpi xmlns:a14="http://schemas.microsoft.com/office/drawing/2010/main"/>
              </a:ext>
            </a:extLst>
          </a:blip>
          <a:srcRect l="-1"/>
          <a:stretch/>
        </p:blipFill>
        <p:spPr>
          <a:xfrm>
            <a:off x="1" y="0"/>
            <a:ext cx="12191999" cy="6858000"/>
          </a:xfrm>
          <a:prstGeom prst="rect">
            <a:avLst/>
          </a:prstGeom>
        </p:spPr>
      </p:pic>
      <p:sp>
        <p:nvSpPr>
          <p:cNvPr id="7" name="Google Shape;201;p47">
            <a:extLst>
              <a:ext uri="{FF2B5EF4-FFF2-40B4-BE49-F238E27FC236}">
                <a16:creationId xmlns:a16="http://schemas.microsoft.com/office/drawing/2014/main" id="{0DF3D381-D36F-46A4-9671-465D0955F8EA}"/>
              </a:ext>
            </a:extLst>
          </p:cNvPr>
          <p:cNvSpPr/>
          <p:nvPr/>
        </p:nvSpPr>
        <p:spPr>
          <a:xfrm>
            <a:off x="920174" y="727372"/>
            <a:ext cx="10337106" cy="5111690"/>
          </a:xfrm>
          <a:prstGeom prst="roundRect">
            <a:avLst>
              <a:gd name="adj" fmla="val 5792"/>
            </a:avLst>
          </a:prstGeom>
          <a:solidFill>
            <a:schemeClr val="bg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Calibri"/>
              <a:cs typeface="Calibri"/>
              <a:sym typeface="Calibri"/>
            </a:endParaRPr>
          </a:p>
        </p:txBody>
      </p:sp>
      <p:cxnSp>
        <p:nvCxnSpPr>
          <p:cNvPr id="8" name="Google Shape;866;p69">
            <a:extLst>
              <a:ext uri="{FF2B5EF4-FFF2-40B4-BE49-F238E27FC236}">
                <a16:creationId xmlns:a16="http://schemas.microsoft.com/office/drawing/2014/main" id="{807227B8-9182-4055-84F2-BE38F26D9C05}"/>
              </a:ext>
            </a:extLst>
          </p:cNvPr>
          <p:cNvCxnSpPr/>
          <p:nvPr/>
        </p:nvCxnSpPr>
        <p:spPr>
          <a:xfrm>
            <a:off x="1319298" y="2084616"/>
            <a:ext cx="9636075" cy="0"/>
          </a:xfrm>
          <a:prstGeom prst="straightConnector1">
            <a:avLst/>
          </a:prstGeom>
          <a:noFill/>
          <a:ln w="12700" cap="flat" cmpd="sng">
            <a:solidFill>
              <a:srgbClr val="BFBFBF"/>
            </a:solidFill>
            <a:prstDash val="solid"/>
            <a:miter lim="800000"/>
            <a:headEnd type="none" w="sm" len="sm"/>
            <a:tailEnd type="none" w="sm" len="sm"/>
          </a:ln>
        </p:spPr>
      </p:cxnSp>
      <p:cxnSp>
        <p:nvCxnSpPr>
          <p:cNvPr id="9" name="Google Shape;867;p69">
            <a:extLst>
              <a:ext uri="{FF2B5EF4-FFF2-40B4-BE49-F238E27FC236}">
                <a16:creationId xmlns:a16="http://schemas.microsoft.com/office/drawing/2014/main" id="{534696AD-246C-47DB-99B9-895C4D199530}"/>
              </a:ext>
            </a:extLst>
          </p:cNvPr>
          <p:cNvCxnSpPr/>
          <p:nvPr/>
        </p:nvCxnSpPr>
        <p:spPr>
          <a:xfrm>
            <a:off x="1319298" y="2939732"/>
            <a:ext cx="9636075" cy="0"/>
          </a:xfrm>
          <a:prstGeom prst="straightConnector1">
            <a:avLst/>
          </a:prstGeom>
          <a:noFill/>
          <a:ln w="12700" cap="flat" cmpd="sng">
            <a:solidFill>
              <a:srgbClr val="BFBFBF"/>
            </a:solidFill>
            <a:prstDash val="solid"/>
            <a:miter lim="800000"/>
            <a:headEnd type="none" w="sm" len="sm"/>
            <a:tailEnd type="none" w="sm" len="sm"/>
          </a:ln>
        </p:spPr>
      </p:cxnSp>
      <p:sp>
        <p:nvSpPr>
          <p:cNvPr id="13" name="Google Shape;97;p43">
            <a:extLst>
              <a:ext uri="{FF2B5EF4-FFF2-40B4-BE49-F238E27FC236}">
                <a16:creationId xmlns:a16="http://schemas.microsoft.com/office/drawing/2014/main" id="{D589C691-7A3A-4B31-9396-13519D3DCE9F}"/>
              </a:ext>
            </a:extLst>
          </p:cNvPr>
          <p:cNvSpPr/>
          <p:nvPr/>
        </p:nvSpPr>
        <p:spPr>
          <a:xfrm>
            <a:off x="0" y="975499"/>
            <a:ext cx="3143250"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Subtitle 2">
            <a:extLst>
              <a:ext uri="{FF2B5EF4-FFF2-40B4-BE49-F238E27FC236}">
                <a16:creationId xmlns:a16="http://schemas.microsoft.com/office/drawing/2014/main" id="{68C8CF77-0C93-4355-A14A-C503B7E1D400}"/>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20" name="Google Shape;641;p42" descr="Google Shape;641;p42">
            <a:extLst>
              <a:ext uri="{FF2B5EF4-FFF2-40B4-BE49-F238E27FC236}">
                <a16:creationId xmlns:a16="http://schemas.microsoft.com/office/drawing/2014/main" id="{8215F867-38E6-4398-A952-44757D4F39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21" name="Google Shape;14;p1">
            <a:extLst>
              <a:ext uri="{FF2B5EF4-FFF2-40B4-BE49-F238E27FC236}">
                <a16:creationId xmlns:a16="http://schemas.microsoft.com/office/drawing/2014/main" id="{E1BD2724-A42E-406E-B3DB-4C0E05C27547}"/>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pic>
        <p:nvPicPr>
          <p:cNvPr id="22" name="Picture 18" descr="Text&#10;&#10;Description automatically generated">
            <a:extLst>
              <a:ext uri="{FF2B5EF4-FFF2-40B4-BE49-F238E27FC236}">
                <a16:creationId xmlns:a16="http://schemas.microsoft.com/office/drawing/2014/main" id="{408A4551-C684-4F32-BFB8-63721D7A5C1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19298" y="1478731"/>
            <a:ext cx="2146794" cy="461808"/>
          </a:xfrm>
          <a:prstGeom prst="rect">
            <a:avLst/>
          </a:prstGeom>
        </p:spPr>
      </p:pic>
    </p:spTree>
    <p:extLst>
      <p:ext uri="{BB962C8B-B14F-4D97-AF65-F5344CB8AC3E}">
        <p14:creationId xmlns:p14="http://schemas.microsoft.com/office/powerpoint/2010/main" val="4217495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4_Disposition personnalisée">
    <p:spTree>
      <p:nvGrpSpPr>
        <p:cNvPr id="1" name=""/>
        <p:cNvGrpSpPr/>
        <p:nvPr/>
      </p:nvGrpSpPr>
      <p:grpSpPr>
        <a:xfrm>
          <a:off x="0" y="0"/>
          <a:ext cx="0" cy="0"/>
          <a:chOff x="0" y="0"/>
          <a:chExt cx="0" cy="0"/>
        </a:xfrm>
      </p:grpSpPr>
      <p:pic>
        <p:nvPicPr>
          <p:cNvPr id="4" name="Picture 3" descr="A picture containing electronics, circuit&#10;&#10;Description automatically generated">
            <a:extLst>
              <a:ext uri="{FF2B5EF4-FFF2-40B4-BE49-F238E27FC236}">
                <a16:creationId xmlns:a16="http://schemas.microsoft.com/office/drawing/2014/main" id="{98E0F3B9-689D-D939-C8A7-C7A53AEFB0E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222178" cy="6858000"/>
          </a:xfrm>
          <a:prstGeom prst="rect">
            <a:avLst/>
          </a:prstGeom>
        </p:spPr>
      </p:pic>
      <p:sp>
        <p:nvSpPr>
          <p:cNvPr id="2" name="Do not remove" hidden="1">
            <a:extLst>
              <a:ext uri="{FF2B5EF4-FFF2-40B4-BE49-F238E27FC236}">
                <a16:creationId xmlns:a16="http://schemas.microsoft.com/office/drawing/2014/main" id="{BEE830AA-1186-407C-AB52-792459CF98EA}"/>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686617-BB6D-49E3-808F-634ECB05889F}"/>
              </a:ext>
            </a:extLst>
          </p:cNvPr>
          <p:cNvSpPr/>
          <p:nvPr/>
        </p:nvSpPr>
        <p:spPr>
          <a:xfrm>
            <a:off x="11592" y="-4137"/>
            <a:ext cx="12210586" cy="6862137"/>
          </a:xfrm>
          <a:prstGeom prst="rect">
            <a:avLst/>
          </a:prstGeom>
          <a:solidFill>
            <a:srgbClr val="5D409D">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561;p57">
            <a:extLst>
              <a:ext uri="{FF2B5EF4-FFF2-40B4-BE49-F238E27FC236}">
                <a16:creationId xmlns:a16="http://schemas.microsoft.com/office/drawing/2014/main" id="{23DAF4C7-8F25-4869-987C-741D18E70867}"/>
              </a:ext>
            </a:extLst>
          </p:cNvPr>
          <p:cNvSpPr/>
          <p:nvPr/>
        </p:nvSpPr>
        <p:spPr>
          <a:xfrm>
            <a:off x="1328712" y="1827111"/>
            <a:ext cx="4362542" cy="4129324"/>
          </a:xfrm>
          <a:prstGeom prst="roundRect">
            <a:avLst>
              <a:gd name="adj" fmla="val 1784"/>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lvl="0">
              <a:spcAft>
                <a:spcPts val="300"/>
              </a:spcAft>
              <a:buClr>
                <a:srgbClr val="252A36"/>
              </a:buClr>
              <a:buSzPts val="1050"/>
            </a:pPr>
            <a:endParaRPr lang="en-US" sz="1100" dirty="0">
              <a:solidFill>
                <a:srgbClr val="595959"/>
              </a:solidFill>
              <a:latin typeface="DIN 2014" panose="020B0504020202020204" pitchFamily="34" charset="77"/>
              <a:ea typeface="DIN 2014" panose="020B0504020202020204" pitchFamily="34" charset="77"/>
              <a:cs typeface="Open Sans"/>
              <a:sym typeface="Open Sans"/>
            </a:endParaRPr>
          </a:p>
        </p:txBody>
      </p:sp>
      <p:sp>
        <p:nvSpPr>
          <p:cNvPr id="9" name="Google Shape;561;p57">
            <a:extLst>
              <a:ext uri="{FF2B5EF4-FFF2-40B4-BE49-F238E27FC236}">
                <a16:creationId xmlns:a16="http://schemas.microsoft.com/office/drawing/2014/main" id="{ACACC45B-3CEB-4F10-9E45-BFA5A37A4063}"/>
              </a:ext>
            </a:extLst>
          </p:cNvPr>
          <p:cNvSpPr/>
          <p:nvPr/>
        </p:nvSpPr>
        <p:spPr>
          <a:xfrm>
            <a:off x="6258309" y="1814321"/>
            <a:ext cx="4362542" cy="4142114"/>
          </a:xfrm>
          <a:prstGeom prst="roundRect">
            <a:avLst>
              <a:gd name="adj" fmla="val 1784"/>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97;p43">
            <a:extLst>
              <a:ext uri="{FF2B5EF4-FFF2-40B4-BE49-F238E27FC236}">
                <a16:creationId xmlns:a16="http://schemas.microsoft.com/office/drawing/2014/main" id="{1BA2276D-7D09-43EA-8C9E-08ADA2626603}"/>
              </a:ext>
            </a:extLst>
          </p:cNvPr>
          <p:cNvSpPr/>
          <p:nvPr/>
        </p:nvSpPr>
        <p:spPr>
          <a:xfrm>
            <a:off x="-1" y="750645"/>
            <a:ext cx="3058605"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Subtitle 2">
            <a:extLst>
              <a:ext uri="{FF2B5EF4-FFF2-40B4-BE49-F238E27FC236}">
                <a16:creationId xmlns:a16="http://schemas.microsoft.com/office/drawing/2014/main" id="{5DE83F45-6CCF-4A13-972C-6FC9B75C97E9}"/>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17" name="Google Shape;641;p42" descr="Google Shape;641;p42">
            <a:extLst>
              <a:ext uri="{FF2B5EF4-FFF2-40B4-BE49-F238E27FC236}">
                <a16:creationId xmlns:a16="http://schemas.microsoft.com/office/drawing/2014/main" id="{40CB33C0-0BCB-40BF-BBFD-03580E7257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18" name="Google Shape;14;p1">
            <a:extLst>
              <a:ext uri="{FF2B5EF4-FFF2-40B4-BE49-F238E27FC236}">
                <a16:creationId xmlns:a16="http://schemas.microsoft.com/office/drawing/2014/main" id="{E7F30B69-F523-45BE-BAEB-724BE0C0E749}"/>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pic>
        <p:nvPicPr>
          <p:cNvPr id="22" name="Picture 32" descr="Text&#10;&#10;Description automatically generated">
            <a:extLst>
              <a:ext uri="{FF2B5EF4-FFF2-40B4-BE49-F238E27FC236}">
                <a16:creationId xmlns:a16="http://schemas.microsoft.com/office/drawing/2014/main" id="{0337C3E6-2EDE-4349-A06A-AB8AA869CB85}"/>
              </a:ext>
            </a:extLst>
          </p:cNvPr>
          <p:cNvPicPr>
            <a:picLocks noChangeAspect="1"/>
          </p:cNvPicPr>
          <p:nvPr/>
        </p:nvPicPr>
        <p:blipFill rotWithShape="1">
          <a:blip r:embed="rId5">
            <a:extLst>
              <a:ext uri="{28A0092B-C50C-407E-A947-70E740481C1C}">
                <a14:useLocalDpi xmlns:a14="http://schemas.microsoft.com/office/drawing/2010/main"/>
              </a:ext>
            </a:extLst>
          </a:blip>
          <a:srcRect t="-12017" r="-114"/>
          <a:stretch/>
        </p:blipFill>
        <p:spPr>
          <a:xfrm>
            <a:off x="1328712" y="1190784"/>
            <a:ext cx="1998603" cy="481047"/>
          </a:xfrm>
          <a:prstGeom prst="rect">
            <a:avLst/>
          </a:prstGeom>
        </p:spPr>
      </p:pic>
    </p:spTree>
    <p:extLst>
      <p:ext uri="{BB962C8B-B14F-4D97-AF65-F5344CB8AC3E}">
        <p14:creationId xmlns:p14="http://schemas.microsoft.com/office/powerpoint/2010/main" val="4067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5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F3925-8566-4367-968E-FD10FA7F4960}"/>
              </a:ext>
            </a:extLst>
          </p:cNvPr>
          <p:cNvPicPr>
            <a:picLocks noChangeAspect="1"/>
          </p:cNvPicPr>
          <p:nvPr/>
        </p:nvPicPr>
        <p:blipFill rotWithShape="1">
          <a:blip r:embed="rId3"/>
          <a:srcRect/>
          <a:stretch/>
        </p:blipFill>
        <p:spPr>
          <a:xfrm>
            <a:off x="0" y="0"/>
            <a:ext cx="12193471" cy="6857999"/>
          </a:xfrm>
          <a:prstGeom prst="rect">
            <a:avLst/>
          </a:prstGeom>
        </p:spPr>
      </p:pic>
      <p:sp>
        <p:nvSpPr>
          <p:cNvPr id="4" name="Google Shape;201;p47">
            <a:extLst>
              <a:ext uri="{FF2B5EF4-FFF2-40B4-BE49-F238E27FC236}">
                <a16:creationId xmlns:a16="http://schemas.microsoft.com/office/drawing/2014/main" id="{862167AF-1694-4204-B9F9-330F1AD249DE}"/>
              </a:ext>
            </a:extLst>
          </p:cNvPr>
          <p:cNvSpPr/>
          <p:nvPr/>
        </p:nvSpPr>
        <p:spPr>
          <a:xfrm>
            <a:off x="920174" y="657922"/>
            <a:ext cx="10337106" cy="4995686"/>
          </a:xfrm>
          <a:prstGeom prst="roundRect">
            <a:avLst>
              <a:gd name="adj" fmla="val 5792"/>
            </a:avLst>
          </a:prstGeom>
          <a:solidFill>
            <a:schemeClr val="bg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Picture 6" descr="A picture containing outdoor, colorful, blue, orange&#10;&#10;Description automatically generated">
            <a:extLst>
              <a:ext uri="{FF2B5EF4-FFF2-40B4-BE49-F238E27FC236}">
                <a16:creationId xmlns:a16="http://schemas.microsoft.com/office/drawing/2014/main" id="{C0A9B765-8CE6-9D02-C782-CB6C767F49E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043463" y="657920"/>
            <a:ext cx="6148537" cy="4995686"/>
          </a:xfrm>
          <a:prstGeom prst="rect">
            <a:avLst/>
          </a:prstGeom>
        </p:spPr>
      </p:pic>
      <p:sp>
        <p:nvSpPr>
          <p:cNvPr id="2" name="Do not remove" hidden="1">
            <a:extLst>
              <a:ext uri="{FF2B5EF4-FFF2-40B4-BE49-F238E27FC236}">
                <a16:creationId xmlns:a16="http://schemas.microsoft.com/office/drawing/2014/main" id="{7E98B396-727A-47E5-90F4-D6A5F032ABC1}"/>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07A1E653-B738-430B-B3BC-F119BA225B29}"/>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9" name="Google Shape;641;p42" descr="Google Shape;641;p42">
            <a:extLst>
              <a:ext uri="{FF2B5EF4-FFF2-40B4-BE49-F238E27FC236}">
                <a16:creationId xmlns:a16="http://schemas.microsoft.com/office/drawing/2014/main" id="{DA5A08A6-908D-4B8C-8E42-4ACAAC4A3052}"/>
              </a:ext>
            </a:extLst>
          </p:cNvPr>
          <p:cNvPicPr>
            <a:picLocks noChangeAspect="1"/>
          </p:cNvPicPr>
          <p:nvPr/>
        </p:nvPicPr>
        <p:blipFill>
          <a:blip r:embed="rId5" cstate="email">
            <a:lum/>
            <a:extLst>
              <a:ext uri="{28A0092B-C50C-407E-A947-70E740481C1C}">
                <a14:useLocalDpi xmlns:a14="http://schemas.microsoft.com/office/drawing/2010/main"/>
              </a:ext>
            </a:extLst>
          </a:blip>
          <a:stretch>
            <a:fillRect/>
          </a:stretch>
        </p:blipFill>
        <p:spPr>
          <a:xfrm>
            <a:off x="199549" y="225675"/>
            <a:ext cx="380146" cy="298007"/>
          </a:xfrm>
          <a:prstGeom prst="rect">
            <a:avLst/>
          </a:prstGeom>
          <a:solidFill>
            <a:srgbClr val="4472C4">
              <a:alpha val="0"/>
            </a:srgbClr>
          </a:solidFill>
          <a:ln w="12700">
            <a:miter lim="400000"/>
          </a:ln>
        </p:spPr>
      </p:pic>
      <p:sp>
        <p:nvSpPr>
          <p:cNvPr id="10" name="Google Shape;14;p1">
            <a:extLst>
              <a:ext uri="{FF2B5EF4-FFF2-40B4-BE49-F238E27FC236}">
                <a16:creationId xmlns:a16="http://schemas.microsoft.com/office/drawing/2014/main" id="{F0F8260A-62D9-4FAF-898B-34764324A783}"/>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a:solidFill>
                <a:schemeClr val="bg1"/>
              </a:solidFill>
            </a:endParaRPr>
          </a:p>
        </p:txBody>
      </p:sp>
      <p:pic>
        <p:nvPicPr>
          <p:cNvPr id="15" name="Google Shape;547;p39" descr="Google Shape;547;p39">
            <a:extLst>
              <a:ext uri="{FF2B5EF4-FFF2-40B4-BE49-F238E27FC236}">
                <a16:creationId xmlns:a16="http://schemas.microsoft.com/office/drawing/2014/main" id="{8BE1260A-EF0E-41F1-9B6E-81C9CF71C4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7068" y="2234208"/>
            <a:ext cx="1615487" cy="1604687"/>
          </a:xfrm>
          <a:prstGeom prst="rect">
            <a:avLst/>
          </a:prstGeom>
          <a:ln w="12700">
            <a:miter lim="400000"/>
          </a:ln>
        </p:spPr>
      </p:pic>
    </p:spTree>
    <p:extLst>
      <p:ext uri="{BB962C8B-B14F-4D97-AF65-F5344CB8AC3E}">
        <p14:creationId xmlns:p14="http://schemas.microsoft.com/office/powerpoint/2010/main" val="3069582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5_Disposition personnalisé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2BF4C349-319C-4C38-9475-30CE05D4EF64}"/>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1">
            <a:extLst>
              <a:ext uri="{FF2B5EF4-FFF2-40B4-BE49-F238E27FC236}">
                <a16:creationId xmlns:a16="http://schemas.microsoft.com/office/drawing/2014/main" id="{F0EA3F1F-1530-4A14-A46B-F0A1F7064BC1}"/>
              </a:ext>
            </a:extLst>
          </p:cNvPr>
          <p:cNvPicPr>
            <a:picLocks noChangeAspect="1"/>
          </p:cNvPicPr>
          <p:nvPr/>
        </p:nvPicPr>
        <p:blipFill>
          <a:blip r:embed="rId3"/>
          <a:stretch>
            <a:fillRect/>
          </a:stretch>
        </p:blipFill>
        <p:spPr>
          <a:xfrm>
            <a:off x="0" y="0"/>
            <a:ext cx="12193471" cy="6858000"/>
          </a:xfrm>
          <a:prstGeom prst="rect">
            <a:avLst/>
          </a:prstGeom>
        </p:spPr>
      </p:pic>
      <p:sp>
        <p:nvSpPr>
          <p:cNvPr id="29" name="Subtitle 2">
            <a:extLst>
              <a:ext uri="{FF2B5EF4-FFF2-40B4-BE49-F238E27FC236}">
                <a16:creationId xmlns:a16="http://schemas.microsoft.com/office/drawing/2014/main" id="{B12B5058-FDD2-4B64-BC2B-D64480B79333}"/>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30" name="Google Shape;641;p42" descr="Google Shape;641;p42">
            <a:extLst>
              <a:ext uri="{FF2B5EF4-FFF2-40B4-BE49-F238E27FC236}">
                <a16:creationId xmlns:a16="http://schemas.microsoft.com/office/drawing/2014/main" id="{56D1E1EE-5DDB-4BC0-9BDE-E76A631FC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31" name="Google Shape;14;p1">
            <a:extLst>
              <a:ext uri="{FF2B5EF4-FFF2-40B4-BE49-F238E27FC236}">
                <a16:creationId xmlns:a16="http://schemas.microsoft.com/office/drawing/2014/main" id="{EBE16ADF-EE41-43DF-BE76-5B86E5033C65}"/>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sp>
        <p:nvSpPr>
          <p:cNvPr id="32" name="Google Shape;201;p47">
            <a:extLst>
              <a:ext uri="{FF2B5EF4-FFF2-40B4-BE49-F238E27FC236}">
                <a16:creationId xmlns:a16="http://schemas.microsoft.com/office/drawing/2014/main" id="{2FF10FE7-0F3C-49F0-9C76-F2CB787A2A25}"/>
              </a:ext>
            </a:extLst>
          </p:cNvPr>
          <p:cNvSpPr/>
          <p:nvPr/>
        </p:nvSpPr>
        <p:spPr>
          <a:xfrm>
            <a:off x="920175" y="1341120"/>
            <a:ext cx="5490785" cy="4216400"/>
          </a:xfrm>
          <a:prstGeom prst="roundRect">
            <a:avLst>
              <a:gd name="adj" fmla="val 5792"/>
            </a:avLst>
          </a:prstGeom>
          <a:solidFill>
            <a:schemeClr val="bg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7;p43">
            <a:extLst>
              <a:ext uri="{FF2B5EF4-FFF2-40B4-BE49-F238E27FC236}">
                <a16:creationId xmlns:a16="http://schemas.microsoft.com/office/drawing/2014/main" id="{2A66C9DE-5676-40C1-BFAE-59D1FFB040AF}"/>
              </a:ext>
            </a:extLst>
          </p:cNvPr>
          <p:cNvSpPr/>
          <p:nvPr/>
        </p:nvSpPr>
        <p:spPr>
          <a:xfrm>
            <a:off x="-1" y="1582892"/>
            <a:ext cx="3058605"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 name="Picture 3" descr="A picture containing person, person, dark, night sky&#10;&#10;Description automatically generated">
            <a:extLst>
              <a:ext uri="{FF2B5EF4-FFF2-40B4-BE49-F238E27FC236}">
                <a16:creationId xmlns:a16="http://schemas.microsoft.com/office/drawing/2014/main" id="{9317AF54-06B3-AB20-0878-36B67646BE7E}"/>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37754" y="730250"/>
            <a:ext cx="5080000" cy="5397500"/>
          </a:xfrm>
          <a:prstGeom prst="rect">
            <a:avLst/>
          </a:prstGeom>
        </p:spPr>
      </p:pic>
    </p:spTree>
    <p:extLst>
      <p:ext uri="{BB962C8B-B14F-4D97-AF65-F5344CB8AC3E}">
        <p14:creationId xmlns:p14="http://schemas.microsoft.com/office/powerpoint/2010/main" val="214991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6_Disposition personnalisée">
    <p:spTree>
      <p:nvGrpSpPr>
        <p:cNvPr id="1" name=""/>
        <p:cNvGrpSpPr/>
        <p:nvPr/>
      </p:nvGrpSpPr>
      <p:grpSpPr>
        <a:xfrm>
          <a:off x="0" y="0"/>
          <a:ext cx="0" cy="0"/>
          <a:chOff x="0" y="0"/>
          <a:chExt cx="0" cy="0"/>
        </a:xfrm>
      </p:grpSpPr>
      <p:pic>
        <p:nvPicPr>
          <p:cNvPr id="47" name="Picture 49">
            <a:extLst>
              <a:ext uri="{FF2B5EF4-FFF2-40B4-BE49-F238E27FC236}">
                <a16:creationId xmlns:a16="http://schemas.microsoft.com/office/drawing/2014/main" id="{F3FAA248-E109-BFC1-CA92-EAD7A68240F6}"/>
              </a:ext>
            </a:extLst>
          </p:cNvPr>
          <p:cNvPicPr>
            <a:picLocks noChangeAspect="1"/>
          </p:cNvPicPr>
          <p:nvPr userDrawn="1"/>
        </p:nvPicPr>
        <p:blipFill>
          <a:blip r:embed="rId3">
            <a:alphaModFix amt="55000"/>
          </a:blip>
          <a:srcRect/>
          <a:stretch/>
        </p:blipFill>
        <p:spPr>
          <a:xfrm>
            <a:off x="-3597" y="0"/>
            <a:ext cx="9560537" cy="6854352"/>
          </a:xfrm>
          <a:prstGeom prst="rect">
            <a:avLst/>
          </a:prstGeom>
        </p:spPr>
      </p:pic>
      <p:pic>
        <p:nvPicPr>
          <p:cNvPr id="53" name="Graphic 52">
            <a:extLst>
              <a:ext uri="{FF2B5EF4-FFF2-40B4-BE49-F238E27FC236}">
                <a16:creationId xmlns:a16="http://schemas.microsoft.com/office/drawing/2014/main" id="{870C233D-B9C8-C31D-D3E4-EEF4DCD3FB03}"/>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27462" y="489161"/>
            <a:ext cx="5950198" cy="5925712"/>
          </a:xfrm>
          <a:prstGeom prst="rect">
            <a:avLst/>
          </a:prstGeom>
        </p:spPr>
      </p:pic>
      <p:sp>
        <p:nvSpPr>
          <p:cNvPr id="2" name="Do not remove" hidden="1">
            <a:extLst>
              <a:ext uri="{FF2B5EF4-FFF2-40B4-BE49-F238E27FC236}">
                <a16:creationId xmlns:a16="http://schemas.microsoft.com/office/drawing/2014/main" id="{E7C148EF-A30A-4A4E-ACD3-007B21B6E136}"/>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586;p41">
            <a:extLst>
              <a:ext uri="{FF2B5EF4-FFF2-40B4-BE49-F238E27FC236}">
                <a16:creationId xmlns:a16="http://schemas.microsoft.com/office/drawing/2014/main" id="{308F9249-C932-487F-AAF6-B4E2B7AA10EE}"/>
              </a:ext>
            </a:extLst>
          </p:cNvPr>
          <p:cNvSpPr txBox="1"/>
          <p:nvPr/>
        </p:nvSpPr>
        <p:spPr>
          <a:xfrm>
            <a:off x="7459480" y="3628850"/>
            <a:ext cx="1564354" cy="388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1100" b="1">
                <a:solidFill>
                  <a:srgbClr val="43396E"/>
                </a:solidFill>
                <a:latin typeface="+mn-lt"/>
                <a:ea typeface="+mn-ea"/>
                <a:cs typeface="+mn-cs"/>
                <a:sym typeface="Arial"/>
              </a:defRPr>
            </a:pPr>
            <a:r>
              <a:rPr kumimoji="0" sz="1100" u="none" strike="noStrike" kern="0" cap="none" spc="0" normalizeH="0" baseline="0" noProof="0" dirty="0">
                <a:ln>
                  <a:noFill/>
                </a:ln>
                <a:solidFill>
                  <a:srgbClr val="43396E"/>
                </a:solidFill>
                <a:effectLst/>
                <a:uLnTx/>
                <a:uFillTx/>
                <a:latin typeface="URW DIN" pitchFamily="2" charset="77"/>
                <a:sym typeface="Arial"/>
              </a:rPr>
              <a:t>AZURE DATA </a:t>
            </a:r>
            <a:br>
              <a:rPr kumimoji="0" sz="1100" u="none" strike="noStrike" kern="0" cap="none" spc="0" normalizeH="0" baseline="0" noProof="0" dirty="0">
                <a:ln>
                  <a:noFill/>
                </a:ln>
                <a:solidFill>
                  <a:srgbClr val="43396E"/>
                </a:solidFill>
                <a:effectLst/>
                <a:uLnTx/>
                <a:uFillTx/>
                <a:latin typeface="URW DIN" pitchFamily="2" charset="77"/>
                <a:sym typeface="Arial"/>
              </a:rPr>
            </a:br>
            <a:r>
              <a:rPr kumimoji="0" sz="1100" u="none" strike="noStrike" kern="0" cap="none" spc="0" normalizeH="0" baseline="0" noProof="0" dirty="0">
                <a:ln>
                  <a:noFill/>
                </a:ln>
                <a:solidFill>
                  <a:srgbClr val="43396E"/>
                </a:solidFill>
                <a:effectLst/>
                <a:uLnTx/>
                <a:uFillTx/>
                <a:latin typeface="URW DIN" pitchFamily="2" charset="77"/>
                <a:sym typeface="Arial"/>
              </a:rPr>
              <a:t>FACTORY</a:t>
            </a:r>
          </a:p>
        </p:txBody>
      </p:sp>
      <p:sp>
        <p:nvSpPr>
          <p:cNvPr id="10" name="Google Shape;587;p41">
            <a:extLst>
              <a:ext uri="{FF2B5EF4-FFF2-40B4-BE49-F238E27FC236}">
                <a16:creationId xmlns:a16="http://schemas.microsoft.com/office/drawing/2014/main" id="{0F18E524-129A-4FFF-AA13-350A1D368D1D}"/>
              </a:ext>
            </a:extLst>
          </p:cNvPr>
          <p:cNvSpPr txBox="1"/>
          <p:nvPr/>
        </p:nvSpPr>
        <p:spPr>
          <a:xfrm>
            <a:off x="7396788" y="839941"/>
            <a:ext cx="828972"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SERVICENOW</a:t>
            </a:r>
          </a:p>
        </p:txBody>
      </p:sp>
      <p:sp>
        <p:nvSpPr>
          <p:cNvPr id="11" name="Google Shape;588;p41">
            <a:extLst>
              <a:ext uri="{FF2B5EF4-FFF2-40B4-BE49-F238E27FC236}">
                <a16:creationId xmlns:a16="http://schemas.microsoft.com/office/drawing/2014/main" id="{B8109CCE-21FA-4415-8656-F9B54D45FF84}"/>
              </a:ext>
            </a:extLst>
          </p:cNvPr>
          <p:cNvSpPr txBox="1"/>
          <p:nvPr/>
        </p:nvSpPr>
        <p:spPr>
          <a:xfrm>
            <a:off x="7151580" y="2279696"/>
            <a:ext cx="1082293" cy="211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SAAS</a:t>
            </a:r>
            <a:endParaRPr kumimoji="0" sz="600" u="none" strike="noStrike" kern="0" cap="none" spc="0" normalizeH="0" baseline="0" noProof="0" dirty="0">
              <a:ln>
                <a:noFill/>
              </a:ln>
              <a:solidFill>
                <a:srgbClr val="000000"/>
              </a:solidFill>
              <a:effectLst/>
              <a:uLnTx/>
              <a:uFillTx/>
              <a:latin typeface="URW DIN" pitchFamily="2" charset="77"/>
              <a:sym typeface="Arial"/>
            </a:endParaRPr>
          </a:p>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APPLICATIONS</a:t>
            </a:r>
          </a:p>
        </p:txBody>
      </p:sp>
      <p:sp>
        <p:nvSpPr>
          <p:cNvPr id="12" name="Google Shape;589;p41">
            <a:extLst>
              <a:ext uri="{FF2B5EF4-FFF2-40B4-BE49-F238E27FC236}">
                <a16:creationId xmlns:a16="http://schemas.microsoft.com/office/drawing/2014/main" id="{D095B9A7-D3EB-4B7F-869D-F659F3ED8EC7}"/>
              </a:ext>
            </a:extLst>
          </p:cNvPr>
          <p:cNvSpPr txBox="1"/>
          <p:nvPr/>
        </p:nvSpPr>
        <p:spPr>
          <a:xfrm>
            <a:off x="8310601" y="802294"/>
            <a:ext cx="713234"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AMAZON S3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&amp; REDSHIFT</a:t>
            </a:r>
          </a:p>
        </p:txBody>
      </p:sp>
      <p:sp>
        <p:nvSpPr>
          <p:cNvPr id="13" name="Google Shape;590;p41">
            <a:extLst>
              <a:ext uri="{FF2B5EF4-FFF2-40B4-BE49-F238E27FC236}">
                <a16:creationId xmlns:a16="http://schemas.microsoft.com/office/drawing/2014/main" id="{0F5D9610-7311-4504-84C2-D26AEFB01D39}"/>
              </a:ext>
            </a:extLst>
          </p:cNvPr>
          <p:cNvSpPr txBox="1"/>
          <p:nvPr/>
        </p:nvSpPr>
        <p:spPr>
          <a:xfrm>
            <a:off x="10441152" y="3152652"/>
            <a:ext cx="782487"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GENERIC</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HTTP</a:t>
            </a:r>
          </a:p>
        </p:txBody>
      </p:sp>
      <p:sp>
        <p:nvSpPr>
          <p:cNvPr id="14" name="Google Shape;591;p41">
            <a:extLst>
              <a:ext uri="{FF2B5EF4-FFF2-40B4-BE49-F238E27FC236}">
                <a16:creationId xmlns:a16="http://schemas.microsoft.com/office/drawing/2014/main" id="{7B9E2AE0-8DD9-47E4-A173-A48E0FA5D008}"/>
              </a:ext>
            </a:extLst>
          </p:cNvPr>
          <p:cNvSpPr txBox="1"/>
          <p:nvPr/>
        </p:nvSpPr>
        <p:spPr>
          <a:xfrm>
            <a:off x="5204758" y="3132853"/>
            <a:ext cx="731984"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MONGO</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DB</a:t>
            </a:r>
          </a:p>
        </p:txBody>
      </p:sp>
      <p:sp>
        <p:nvSpPr>
          <p:cNvPr id="15" name="Google Shape;592;p41">
            <a:extLst>
              <a:ext uri="{FF2B5EF4-FFF2-40B4-BE49-F238E27FC236}">
                <a16:creationId xmlns:a16="http://schemas.microsoft.com/office/drawing/2014/main" id="{44FD4250-6464-4DAA-A9A1-F5AAC3824072}"/>
              </a:ext>
            </a:extLst>
          </p:cNvPr>
          <p:cNvSpPr txBox="1"/>
          <p:nvPr/>
        </p:nvSpPr>
        <p:spPr>
          <a:xfrm>
            <a:off x="5639389" y="4781749"/>
            <a:ext cx="731983"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FILE</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SYSTEM</a:t>
            </a:r>
          </a:p>
        </p:txBody>
      </p:sp>
      <p:sp>
        <p:nvSpPr>
          <p:cNvPr id="16" name="Google Shape;593;p41">
            <a:extLst>
              <a:ext uri="{FF2B5EF4-FFF2-40B4-BE49-F238E27FC236}">
                <a16:creationId xmlns:a16="http://schemas.microsoft.com/office/drawing/2014/main" id="{38F022B7-5297-476F-BAFC-005DE3FF1228}"/>
              </a:ext>
            </a:extLst>
          </p:cNvPr>
          <p:cNvSpPr txBox="1"/>
          <p:nvPr/>
        </p:nvSpPr>
        <p:spPr>
          <a:xfrm>
            <a:off x="6225160" y="5415970"/>
            <a:ext cx="731803"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AZURE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SQL DB</a:t>
            </a:r>
          </a:p>
        </p:txBody>
      </p:sp>
      <p:sp>
        <p:nvSpPr>
          <p:cNvPr id="17" name="Google Shape;594;p41">
            <a:extLst>
              <a:ext uri="{FF2B5EF4-FFF2-40B4-BE49-F238E27FC236}">
                <a16:creationId xmlns:a16="http://schemas.microsoft.com/office/drawing/2014/main" id="{8907D726-2915-41BA-8502-C5AE9E3AECF1}"/>
              </a:ext>
            </a:extLst>
          </p:cNvPr>
          <p:cNvSpPr txBox="1"/>
          <p:nvPr/>
        </p:nvSpPr>
        <p:spPr>
          <a:xfrm>
            <a:off x="10255843" y="4025402"/>
            <a:ext cx="937639"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TERADATA</a:t>
            </a:r>
          </a:p>
        </p:txBody>
      </p:sp>
      <p:sp>
        <p:nvSpPr>
          <p:cNvPr id="18" name="Google Shape;595;p41">
            <a:extLst>
              <a:ext uri="{FF2B5EF4-FFF2-40B4-BE49-F238E27FC236}">
                <a16:creationId xmlns:a16="http://schemas.microsoft.com/office/drawing/2014/main" id="{E758EE44-D171-45D5-92F8-41A96EDB6072}"/>
              </a:ext>
            </a:extLst>
          </p:cNvPr>
          <p:cNvSpPr txBox="1"/>
          <p:nvPr/>
        </p:nvSpPr>
        <p:spPr>
          <a:xfrm>
            <a:off x="8248860" y="2279696"/>
            <a:ext cx="1082293"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BIG DATA</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SERVICES</a:t>
            </a:r>
          </a:p>
        </p:txBody>
      </p:sp>
      <p:sp>
        <p:nvSpPr>
          <p:cNvPr id="19" name="Google Shape;596;p41">
            <a:extLst>
              <a:ext uri="{FF2B5EF4-FFF2-40B4-BE49-F238E27FC236}">
                <a16:creationId xmlns:a16="http://schemas.microsoft.com/office/drawing/2014/main" id="{91CECEFA-FBA4-4937-8D1C-2B15E2392855}"/>
              </a:ext>
            </a:extLst>
          </p:cNvPr>
          <p:cNvSpPr txBox="1"/>
          <p:nvPr/>
        </p:nvSpPr>
        <p:spPr>
          <a:xfrm>
            <a:off x="8824932" y="3111798"/>
            <a:ext cx="1082293" cy="211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GENERIC</a:t>
            </a:r>
            <a:endParaRPr kumimoji="0" sz="600" u="none" strike="noStrike" kern="0" cap="none" spc="0" normalizeH="0" baseline="0" noProof="0" dirty="0">
              <a:ln>
                <a:noFill/>
              </a:ln>
              <a:solidFill>
                <a:srgbClr val="000000"/>
              </a:solidFill>
              <a:effectLst/>
              <a:uLnTx/>
              <a:uFillTx/>
              <a:latin typeface="URW DIN" pitchFamily="2" charset="77"/>
              <a:sym typeface="Arial"/>
            </a:endParaRPr>
          </a:p>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PROTOCOL</a:t>
            </a:r>
          </a:p>
        </p:txBody>
      </p:sp>
      <p:sp>
        <p:nvSpPr>
          <p:cNvPr id="20" name="Google Shape;597;p41">
            <a:extLst>
              <a:ext uri="{FF2B5EF4-FFF2-40B4-BE49-F238E27FC236}">
                <a16:creationId xmlns:a16="http://schemas.microsoft.com/office/drawing/2014/main" id="{EABEBF3F-583F-4E16-82B5-DB2A97F6C797}"/>
              </a:ext>
            </a:extLst>
          </p:cNvPr>
          <p:cNvSpPr txBox="1"/>
          <p:nvPr/>
        </p:nvSpPr>
        <p:spPr>
          <a:xfrm>
            <a:off x="6564714" y="3180082"/>
            <a:ext cx="1082293"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NOSQL</a:t>
            </a:r>
          </a:p>
        </p:txBody>
      </p:sp>
      <p:sp>
        <p:nvSpPr>
          <p:cNvPr id="21" name="Google Shape;598;p41">
            <a:extLst>
              <a:ext uri="{FF2B5EF4-FFF2-40B4-BE49-F238E27FC236}">
                <a16:creationId xmlns:a16="http://schemas.microsoft.com/office/drawing/2014/main" id="{2ACA9D54-A549-4046-B5F8-8A9068C1064D}"/>
              </a:ext>
            </a:extLst>
          </p:cNvPr>
          <p:cNvSpPr txBox="1"/>
          <p:nvPr/>
        </p:nvSpPr>
        <p:spPr>
          <a:xfrm>
            <a:off x="8748759" y="3956496"/>
            <a:ext cx="1082293"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ENTERPRISE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DATA WAREHOUSES</a:t>
            </a:r>
          </a:p>
        </p:txBody>
      </p:sp>
      <p:sp>
        <p:nvSpPr>
          <p:cNvPr id="22" name="Google Shape;599;p41">
            <a:extLst>
              <a:ext uri="{FF2B5EF4-FFF2-40B4-BE49-F238E27FC236}">
                <a16:creationId xmlns:a16="http://schemas.microsoft.com/office/drawing/2014/main" id="{F148E20F-7222-40BA-B5D4-30C8DB6CD71B}"/>
              </a:ext>
            </a:extLst>
          </p:cNvPr>
          <p:cNvSpPr txBox="1"/>
          <p:nvPr/>
        </p:nvSpPr>
        <p:spPr>
          <a:xfrm>
            <a:off x="7700220" y="4529120"/>
            <a:ext cx="1082293"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AZURE DATA</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SERVICES</a:t>
            </a:r>
          </a:p>
        </p:txBody>
      </p:sp>
      <p:sp>
        <p:nvSpPr>
          <p:cNvPr id="23" name="Google Shape;600;p41">
            <a:extLst>
              <a:ext uri="{FF2B5EF4-FFF2-40B4-BE49-F238E27FC236}">
                <a16:creationId xmlns:a16="http://schemas.microsoft.com/office/drawing/2014/main" id="{FD5F4C10-2276-4159-A5E4-8E31F58A9710}"/>
              </a:ext>
            </a:extLst>
          </p:cNvPr>
          <p:cNvSpPr txBox="1"/>
          <p:nvPr/>
        </p:nvSpPr>
        <p:spPr>
          <a:xfrm>
            <a:off x="6775026" y="4131060"/>
            <a:ext cx="1082293"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FILE</a:t>
            </a:r>
          </a:p>
        </p:txBody>
      </p:sp>
      <p:sp>
        <p:nvSpPr>
          <p:cNvPr id="24" name="Google Shape;601;p41">
            <a:extLst>
              <a:ext uri="{FF2B5EF4-FFF2-40B4-BE49-F238E27FC236}">
                <a16:creationId xmlns:a16="http://schemas.microsoft.com/office/drawing/2014/main" id="{64C2DFC6-FCEE-4E66-A4BC-4603EDC893F2}"/>
              </a:ext>
            </a:extLst>
          </p:cNvPr>
          <p:cNvSpPr txBox="1"/>
          <p:nvPr/>
        </p:nvSpPr>
        <p:spPr>
          <a:xfrm>
            <a:off x="7062406" y="5728195"/>
            <a:ext cx="637814" cy="322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AZURE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SYNAPSE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ANALYTICS</a:t>
            </a:r>
          </a:p>
        </p:txBody>
      </p:sp>
      <p:sp>
        <p:nvSpPr>
          <p:cNvPr id="25" name="Google Shape;602;p41">
            <a:extLst>
              <a:ext uri="{FF2B5EF4-FFF2-40B4-BE49-F238E27FC236}">
                <a16:creationId xmlns:a16="http://schemas.microsoft.com/office/drawing/2014/main" id="{8BFE9D8B-079F-473B-8A30-64920E78E28B}"/>
              </a:ext>
            </a:extLst>
          </p:cNvPr>
          <p:cNvSpPr txBox="1"/>
          <p:nvPr/>
        </p:nvSpPr>
        <p:spPr>
          <a:xfrm>
            <a:off x="8676830" y="5809252"/>
            <a:ext cx="755039"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COSMOS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DB</a:t>
            </a:r>
          </a:p>
        </p:txBody>
      </p:sp>
      <p:sp>
        <p:nvSpPr>
          <p:cNvPr id="26" name="Google Shape;603;p41">
            <a:extLst>
              <a:ext uri="{FF2B5EF4-FFF2-40B4-BE49-F238E27FC236}">
                <a16:creationId xmlns:a16="http://schemas.microsoft.com/office/drawing/2014/main" id="{5B24B9D8-5ACE-4E5E-8134-F84C9350E235}"/>
              </a:ext>
            </a:extLst>
          </p:cNvPr>
          <p:cNvSpPr txBox="1"/>
          <p:nvPr/>
        </p:nvSpPr>
        <p:spPr>
          <a:xfrm>
            <a:off x="7813144" y="5944920"/>
            <a:ext cx="755039"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AZURE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STORAGE</a:t>
            </a:r>
          </a:p>
        </p:txBody>
      </p:sp>
      <p:sp>
        <p:nvSpPr>
          <p:cNvPr id="27" name="Google Shape;604;p41">
            <a:extLst>
              <a:ext uri="{FF2B5EF4-FFF2-40B4-BE49-F238E27FC236}">
                <a16:creationId xmlns:a16="http://schemas.microsoft.com/office/drawing/2014/main" id="{C978DC97-DE83-416D-A98A-E75B0746BA20}"/>
              </a:ext>
            </a:extLst>
          </p:cNvPr>
          <p:cNvSpPr txBox="1"/>
          <p:nvPr/>
        </p:nvSpPr>
        <p:spPr>
          <a:xfrm>
            <a:off x="10018068" y="4760376"/>
            <a:ext cx="755040"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ORACLE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EXADATA</a:t>
            </a:r>
          </a:p>
        </p:txBody>
      </p:sp>
      <p:sp>
        <p:nvSpPr>
          <p:cNvPr id="28" name="Google Shape;605;p41">
            <a:extLst>
              <a:ext uri="{FF2B5EF4-FFF2-40B4-BE49-F238E27FC236}">
                <a16:creationId xmlns:a16="http://schemas.microsoft.com/office/drawing/2014/main" id="{ABA2C674-2BC3-4B49-A040-96B902885AA6}"/>
              </a:ext>
            </a:extLst>
          </p:cNvPr>
          <p:cNvSpPr txBox="1"/>
          <p:nvPr/>
        </p:nvSpPr>
        <p:spPr>
          <a:xfrm>
            <a:off x="9431869" y="5448481"/>
            <a:ext cx="755039"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NETEZZA</a:t>
            </a:r>
          </a:p>
        </p:txBody>
      </p:sp>
      <p:sp>
        <p:nvSpPr>
          <p:cNvPr id="29" name="Google Shape;606;p41">
            <a:extLst>
              <a:ext uri="{FF2B5EF4-FFF2-40B4-BE49-F238E27FC236}">
                <a16:creationId xmlns:a16="http://schemas.microsoft.com/office/drawing/2014/main" id="{3D7826E9-37DF-4734-8735-48F5BDFE3612}"/>
              </a:ext>
            </a:extLst>
          </p:cNvPr>
          <p:cNvSpPr txBox="1"/>
          <p:nvPr/>
        </p:nvSpPr>
        <p:spPr>
          <a:xfrm>
            <a:off x="9117820" y="1130733"/>
            <a:ext cx="713234" cy="21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SAP HANA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&amp; TABLE</a:t>
            </a:r>
          </a:p>
        </p:txBody>
      </p:sp>
      <p:sp>
        <p:nvSpPr>
          <p:cNvPr id="30" name="Google Shape;607;p41">
            <a:extLst>
              <a:ext uri="{FF2B5EF4-FFF2-40B4-BE49-F238E27FC236}">
                <a16:creationId xmlns:a16="http://schemas.microsoft.com/office/drawing/2014/main" id="{B4B9FC7E-FB08-41D8-B6A4-02CE014FADB7}"/>
              </a:ext>
            </a:extLst>
          </p:cNvPr>
          <p:cNvSpPr txBox="1"/>
          <p:nvPr/>
        </p:nvSpPr>
        <p:spPr>
          <a:xfrm>
            <a:off x="9803916" y="1528778"/>
            <a:ext cx="713234" cy="433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sz="600" b="1">
                <a:latin typeface="+mn-lt"/>
                <a:ea typeface="+mn-ea"/>
                <a:cs typeface="+mn-cs"/>
                <a:sym typeface="Arial"/>
              </a:defRPr>
            </a:pPr>
            <a:r>
              <a:rPr kumimoji="0" sz="600" u="none" strike="noStrike" kern="0" cap="none" spc="0" normalizeH="0" baseline="0" noProof="0" dirty="0">
                <a:ln>
                  <a:noFill/>
                </a:ln>
                <a:solidFill>
                  <a:srgbClr val="FFFFFF"/>
                </a:solidFill>
                <a:effectLst/>
                <a:uLnTx/>
                <a:uFillTx/>
                <a:latin typeface="URW DIN" pitchFamily="2" charset="77"/>
                <a:sym typeface="Arial"/>
              </a:rPr>
              <a:t>GOOGLE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CLOUD </a:t>
            </a:r>
            <a:br>
              <a:rPr kumimoji="0" sz="600" u="none" strike="noStrike" kern="0" cap="none" spc="0" normalizeH="0" baseline="0" noProof="0" dirty="0">
                <a:ln>
                  <a:noFill/>
                </a:ln>
                <a:solidFill>
                  <a:srgbClr val="FFFFFF"/>
                </a:solidFill>
                <a:effectLst/>
                <a:uLnTx/>
                <a:uFillTx/>
                <a:latin typeface="URW DIN" pitchFamily="2" charset="77"/>
                <a:sym typeface="Arial"/>
              </a:rPr>
            </a:br>
            <a:r>
              <a:rPr kumimoji="0" sz="600" u="none" strike="noStrike" kern="0" cap="none" spc="0" normalizeH="0" baseline="0" noProof="0" dirty="0">
                <a:ln>
                  <a:noFill/>
                </a:ln>
                <a:solidFill>
                  <a:srgbClr val="FFFFFF"/>
                </a:solidFill>
                <a:effectLst/>
                <a:uLnTx/>
                <a:uFillTx/>
                <a:latin typeface="URW DIN" pitchFamily="2" charset="77"/>
                <a:sym typeface="Arial"/>
              </a:rPr>
              <a:t>STORAGE &amp; BIGQUERY</a:t>
            </a:r>
          </a:p>
        </p:txBody>
      </p:sp>
      <p:sp>
        <p:nvSpPr>
          <p:cNvPr id="31" name="Google Shape;608;p41">
            <a:extLst>
              <a:ext uri="{FF2B5EF4-FFF2-40B4-BE49-F238E27FC236}">
                <a16:creationId xmlns:a16="http://schemas.microsoft.com/office/drawing/2014/main" id="{1F9453C9-6D53-4E45-A343-440EF41C2372}"/>
              </a:ext>
            </a:extLst>
          </p:cNvPr>
          <p:cNvSpPr txBox="1"/>
          <p:nvPr/>
        </p:nvSpPr>
        <p:spPr>
          <a:xfrm>
            <a:off x="10274814" y="2347130"/>
            <a:ext cx="636188"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HDFS</a:t>
            </a:r>
          </a:p>
        </p:txBody>
      </p:sp>
      <p:sp>
        <p:nvSpPr>
          <p:cNvPr id="32" name="Google Shape;609;p41">
            <a:extLst>
              <a:ext uri="{FF2B5EF4-FFF2-40B4-BE49-F238E27FC236}">
                <a16:creationId xmlns:a16="http://schemas.microsoft.com/office/drawing/2014/main" id="{D06D9611-1B92-48F3-9D5F-00E55EAA9455}"/>
              </a:ext>
            </a:extLst>
          </p:cNvPr>
          <p:cNvSpPr txBox="1"/>
          <p:nvPr/>
        </p:nvSpPr>
        <p:spPr>
          <a:xfrm>
            <a:off x="6621780" y="1149556"/>
            <a:ext cx="778567"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SALESFORCE</a:t>
            </a:r>
          </a:p>
        </p:txBody>
      </p:sp>
      <p:sp>
        <p:nvSpPr>
          <p:cNvPr id="33" name="Google Shape;610;p41">
            <a:extLst>
              <a:ext uri="{FF2B5EF4-FFF2-40B4-BE49-F238E27FC236}">
                <a16:creationId xmlns:a16="http://schemas.microsoft.com/office/drawing/2014/main" id="{4E76DB45-9E21-4614-9E75-EF29E3394C85}"/>
              </a:ext>
            </a:extLst>
          </p:cNvPr>
          <p:cNvSpPr txBox="1"/>
          <p:nvPr/>
        </p:nvSpPr>
        <p:spPr>
          <a:xfrm>
            <a:off x="5896101" y="1626774"/>
            <a:ext cx="778269"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MARKETO</a:t>
            </a:r>
          </a:p>
        </p:txBody>
      </p:sp>
      <p:sp>
        <p:nvSpPr>
          <p:cNvPr id="34" name="Google Shape;611;p41">
            <a:extLst>
              <a:ext uri="{FF2B5EF4-FFF2-40B4-BE49-F238E27FC236}">
                <a16:creationId xmlns:a16="http://schemas.microsoft.com/office/drawing/2014/main" id="{30121419-B98B-4989-9B5B-0E9B55059E84}"/>
              </a:ext>
            </a:extLst>
          </p:cNvPr>
          <p:cNvSpPr txBox="1"/>
          <p:nvPr/>
        </p:nvSpPr>
        <p:spPr>
          <a:xfrm>
            <a:off x="5427708" y="2345570"/>
            <a:ext cx="828972"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DYNAMICS</a:t>
            </a:r>
          </a:p>
        </p:txBody>
      </p:sp>
      <p:sp>
        <p:nvSpPr>
          <p:cNvPr id="35" name="Google Shape;612;p41">
            <a:extLst>
              <a:ext uri="{FF2B5EF4-FFF2-40B4-BE49-F238E27FC236}">
                <a16:creationId xmlns:a16="http://schemas.microsoft.com/office/drawing/2014/main" id="{E708C00C-1E6C-41A0-831A-402738DE6C35}"/>
              </a:ext>
            </a:extLst>
          </p:cNvPr>
          <p:cNvSpPr txBox="1"/>
          <p:nvPr/>
        </p:nvSpPr>
        <p:spPr>
          <a:xfrm>
            <a:off x="5273398" y="4063502"/>
            <a:ext cx="731983" cy="10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20000"/>
              </a:lnSpc>
              <a:defRPr sz="600" b="1">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600" b="0" u="none" strike="noStrike" kern="0" cap="none" spc="0" normalizeH="0" baseline="0" noProof="0" dirty="0">
                <a:ln>
                  <a:noFill/>
                </a:ln>
                <a:solidFill>
                  <a:srgbClr val="FFFFFF"/>
                </a:solidFill>
                <a:effectLst/>
                <a:uLnTx/>
                <a:uFillTx/>
                <a:latin typeface="URW DIN" pitchFamily="2" charset="77"/>
                <a:cs typeface="Arial"/>
                <a:sym typeface="Arial"/>
              </a:rPr>
              <a:t>FTP / SFTP</a:t>
            </a:r>
          </a:p>
        </p:txBody>
      </p:sp>
      <p:pic>
        <p:nvPicPr>
          <p:cNvPr id="36" name="Graphic 42" descr="Graphic 42">
            <a:extLst>
              <a:ext uri="{FF2B5EF4-FFF2-40B4-BE49-F238E27FC236}">
                <a16:creationId xmlns:a16="http://schemas.microsoft.com/office/drawing/2014/main" id="{5DE6F739-DA54-42BD-A619-2ED623E32D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47381" y="1735954"/>
            <a:ext cx="461985" cy="261123"/>
          </a:xfrm>
          <a:prstGeom prst="rect">
            <a:avLst/>
          </a:prstGeom>
          <a:ln w="12700">
            <a:miter lim="400000"/>
          </a:ln>
        </p:spPr>
      </p:pic>
      <p:pic>
        <p:nvPicPr>
          <p:cNvPr id="37" name="Graphic 43" descr="Graphic 43">
            <a:extLst>
              <a:ext uri="{FF2B5EF4-FFF2-40B4-BE49-F238E27FC236}">
                <a16:creationId xmlns:a16="http://schemas.microsoft.com/office/drawing/2014/main" id="{3EDC4A86-E7F4-4096-987F-C27816FB40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66212" y="1641641"/>
            <a:ext cx="461985" cy="477915"/>
          </a:xfrm>
          <a:prstGeom prst="rect">
            <a:avLst/>
          </a:prstGeom>
          <a:ln w="12700">
            <a:miter lim="400000"/>
          </a:ln>
        </p:spPr>
      </p:pic>
      <p:pic>
        <p:nvPicPr>
          <p:cNvPr id="38" name="Graphic 44" descr="Graphic 44">
            <a:extLst>
              <a:ext uri="{FF2B5EF4-FFF2-40B4-BE49-F238E27FC236}">
                <a16:creationId xmlns:a16="http://schemas.microsoft.com/office/drawing/2014/main" id="{D48F1153-7547-46EE-865D-2BF099F046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87295" y="2887918"/>
            <a:ext cx="348997" cy="325730"/>
          </a:xfrm>
          <a:prstGeom prst="rect">
            <a:avLst/>
          </a:prstGeom>
          <a:ln w="12700">
            <a:miter lim="400000"/>
          </a:ln>
        </p:spPr>
      </p:pic>
      <p:pic>
        <p:nvPicPr>
          <p:cNvPr id="39" name="Graphic 45" descr="Graphic 45">
            <a:extLst>
              <a:ext uri="{FF2B5EF4-FFF2-40B4-BE49-F238E27FC236}">
                <a16:creationId xmlns:a16="http://schemas.microsoft.com/office/drawing/2014/main" id="{534C73C0-19D5-44CE-8AC3-79E29DF637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46719" y="2848497"/>
            <a:ext cx="416870" cy="416870"/>
          </a:xfrm>
          <a:prstGeom prst="rect">
            <a:avLst/>
          </a:prstGeom>
          <a:ln w="12700">
            <a:miter lim="400000"/>
          </a:ln>
        </p:spPr>
      </p:pic>
      <p:pic>
        <p:nvPicPr>
          <p:cNvPr id="40" name="Graphic 46" descr="Graphic 46">
            <a:extLst>
              <a:ext uri="{FF2B5EF4-FFF2-40B4-BE49-F238E27FC236}">
                <a16:creationId xmlns:a16="http://schemas.microsoft.com/office/drawing/2014/main" id="{C0EAF7D4-4C2A-47D6-B728-2F39043C54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36292" y="4373888"/>
            <a:ext cx="355112" cy="355112"/>
          </a:xfrm>
          <a:prstGeom prst="rect">
            <a:avLst/>
          </a:prstGeom>
          <a:ln w="12700">
            <a:miter lim="400000"/>
          </a:ln>
        </p:spPr>
      </p:pic>
      <p:pic>
        <p:nvPicPr>
          <p:cNvPr id="41" name="Graphic 47" descr="Graphic 47">
            <a:extLst>
              <a:ext uri="{FF2B5EF4-FFF2-40B4-BE49-F238E27FC236}">
                <a16:creationId xmlns:a16="http://schemas.microsoft.com/office/drawing/2014/main" id="{07A64533-4F24-49B3-9831-E0EC72F981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50987" y="4375386"/>
            <a:ext cx="348997" cy="325730"/>
          </a:xfrm>
          <a:prstGeom prst="rect">
            <a:avLst/>
          </a:prstGeom>
          <a:ln w="12700">
            <a:miter lim="400000"/>
          </a:ln>
        </p:spPr>
      </p:pic>
      <p:pic>
        <p:nvPicPr>
          <p:cNvPr id="42" name="Graphic 48" descr="Graphic 48">
            <a:extLst>
              <a:ext uri="{FF2B5EF4-FFF2-40B4-BE49-F238E27FC236}">
                <a16:creationId xmlns:a16="http://schemas.microsoft.com/office/drawing/2014/main" id="{6E0F77F7-90C8-4E6A-ADE1-55266479E7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25959" y="4937584"/>
            <a:ext cx="461985" cy="477915"/>
          </a:xfrm>
          <a:prstGeom prst="rect">
            <a:avLst/>
          </a:prstGeom>
          <a:ln w="12700">
            <a:miter lim="400000"/>
          </a:ln>
        </p:spPr>
      </p:pic>
      <p:pic>
        <p:nvPicPr>
          <p:cNvPr id="43" name="Graphic 49" descr="Graphic 49">
            <a:extLst>
              <a:ext uri="{FF2B5EF4-FFF2-40B4-BE49-F238E27FC236}">
                <a16:creationId xmlns:a16="http://schemas.microsoft.com/office/drawing/2014/main" id="{90441172-A7B5-4477-AFB3-D58AD93457B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75967" y="2637433"/>
            <a:ext cx="1477024" cy="1167880"/>
          </a:xfrm>
          <a:prstGeom prst="rect">
            <a:avLst/>
          </a:prstGeom>
          <a:ln w="12700">
            <a:miter lim="400000"/>
          </a:ln>
        </p:spPr>
      </p:pic>
      <p:cxnSp>
        <p:nvCxnSpPr>
          <p:cNvPr id="45" name="Straight Connector 2">
            <a:extLst>
              <a:ext uri="{FF2B5EF4-FFF2-40B4-BE49-F238E27FC236}">
                <a16:creationId xmlns:a16="http://schemas.microsoft.com/office/drawing/2014/main" id="{BBA86949-D0B2-4099-B798-000A2C53869A}"/>
              </a:ext>
            </a:extLst>
          </p:cNvPr>
          <p:cNvCxnSpPr>
            <a:cxnSpLocks/>
          </p:cNvCxnSpPr>
          <p:nvPr/>
        </p:nvCxnSpPr>
        <p:spPr>
          <a:xfrm>
            <a:off x="850320" y="3456878"/>
            <a:ext cx="32883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109">
            <a:extLst>
              <a:ext uri="{FF2B5EF4-FFF2-40B4-BE49-F238E27FC236}">
                <a16:creationId xmlns:a16="http://schemas.microsoft.com/office/drawing/2014/main" id="{7DE5F808-7CF6-4C4D-B76D-473B50912294}"/>
              </a:ext>
            </a:extLst>
          </p:cNvPr>
          <p:cNvCxnSpPr>
            <a:cxnSpLocks/>
          </p:cNvCxnSpPr>
          <p:nvPr/>
        </p:nvCxnSpPr>
        <p:spPr>
          <a:xfrm>
            <a:off x="850320" y="4560848"/>
            <a:ext cx="32883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Google Shape;97;p43">
            <a:extLst>
              <a:ext uri="{FF2B5EF4-FFF2-40B4-BE49-F238E27FC236}">
                <a16:creationId xmlns:a16="http://schemas.microsoft.com/office/drawing/2014/main" id="{0B9BFEA9-B96F-4F5B-8324-99051B60730C}"/>
              </a:ext>
            </a:extLst>
          </p:cNvPr>
          <p:cNvSpPr/>
          <p:nvPr/>
        </p:nvSpPr>
        <p:spPr>
          <a:xfrm>
            <a:off x="-1" y="997137"/>
            <a:ext cx="3058605"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 name="Subtitle 2">
            <a:extLst>
              <a:ext uri="{FF2B5EF4-FFF2-40B4-BE49-F238E27FC236}">
                <a16:creationId xmlns:a16="http://schemas.microsoft.com/office/drawing/2014/main" id="{50BF4CCB-89A9-4A93-AC80-B28B68E33D48}"/>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rgbClr val="252A36"/>
                </a:solidFill>
                <a:latin typeface="+mj-lt"/>
                <a:ea typeface="DIN 2014" panose="020B0504020202020204" pitchFamily="34" charset="77"/>
                <a:cs typeface="Roboto" panose="02000000000000000000" pitchFamily="2" charset="0"/>
              </a:rPr>
              <a:t>©202</a:t>
            </a:r>
            <a:r>
              <a:rPr lang="en-US" sz="700" dirty="0">
                <a:solidFill>
                  <a:srgbClr val="252A36"/>
                </a:solidFill>
                <a:latin typeface="+mj-lt"/>
                <a:ea typeface="DIN 2014" panose="020B0504020202020204" pitchFamily="34" charset="77"/>
                <a:cs typeface="Roboto" panose="02000000000000000000" pitchFamily="2" charset="0"/>
              </a:rPr>
              <a:t>2</a:t>
            </a:r>
            <a:r>
              <a:rPr sz="700" dirty="0">
                <a:solidFill>
                  <a:srgbClr val="252A36"/>
                </a:solidFill>
                <a:latin typeface="+mj-lt"/>
                <a:ea typeface="DIN 2014" panose="020B0504020202020204" pitchFamily="34" charset="77"/>
                <a:cs typeface="Roboto" panose="02000000000000000000" pitchFamily="2" charset="0"/>
              </a:rPr>
              <a:t> DEMAND DRIVEN TECHNOLOGIES. ALL RIGHTS RESERVED.</a:t>
            </a:r>
          </a:p>
        </p:txBody>
      </p:sp>
      <p:pic>
        <p:nvPicPr>
          <p:cNvPr id="51" name="Picture 117">
            <a:extLst>
              <a:ext uri="{FF2B5EF4-FFF2-40B4-BE49-F238E27FC236}">
                <a16:creationId xmlns:a16="http://schemas.microsoft.com/office/drawing/2014/main" id="{16A3895C-3D6E-48D7-AE8C-4EF245073637}"/>
              </a:ext>
            </a:extLst>
          </p:cNvPr>
          <p:cNvPicPr>
            <a:picLocks noChangeAspect="1"/>
          </p:cNvPicPr>
          <p:nvPr/>
        </p:nvPicPr>
        <p:blipFill rotWithShape="1">
          <a:blip r:embed="rId12">
            <a:extLst>
              <a:ext uri="{28A0092B-C50C-407E-A947-70E740481C1C}">
                <a14:useLocalDpi xmlns:a14="http://schemas.microsoft.com/office/drawing/2010/main"/>
              </a:ext>
            </a:extLst>
          </a:blip>
          <a:srcRect t="1" r="78942" b="-17475"/>
          <a:stretch/>
        </p:blipFill>
        <p:spPr>
          <a:xfrm>
            <a:off x="199549" y="225675"/>
            <a:ext cx="425208" cy="350663"/>
          </a:xfrm>
          <a:prstGeom prst="rect">
            <a:avLst/>
          </a:prstGeom>
        </p:spPr>
      </p:pic>
      <p:sp>
        <p:nvSpPr>
          <p:cNvPr id="52" name="Google Shape;14;p1">
            <a:extLst>
              <a:ext uri="{FF2B5EF4-FFF2-40B4-BE49-F238E27FC236}">
                <a16:creationId xmlns:a16="http://schemas.microsoft.com/office/drawing/2014/main" id="{45DBCAAB-CF2F-466E-9465-DF27C9FBD04A}"/>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rgbClr val="252A36"/>
                </a:solidFill>
              </a:rPr>
              <a:pPr/>
              <a:t>‹#›</a:t>
            </a:fld>
            <a:endParaRPr lang="en-US" sz="1000" dirty="0">
              <a:solidFill>
                <a:srgbClr val="252A36"/>
              </a:solidFill>
            </a:endParaRPr>
          </a:p>
        </p:txBody>
      </p:sp>
    </p:spTree>
    <p:extLst>
      <p:ext uri="{BB962C8B-B14F-4D97-AF65-F5344CB8AC3E}">
        <p14:creationId xmlns:p14="http://schemas.microsoft.com/office/powerpoint/2010/main" val="1792135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8_Disposition personnalisée">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5D115FBE-B9DF-4264-A4CB-0A3093080D42}"/>
              </a:ext>
            </a:extLst>
          </p:cNvPr>
          <p:cNvPicPr>
            <a:picLocks noChangeAspect="1"/>
          </p:cNvPicPr>
          <p:nvPr/>
        </p:nvPicPr>
        <p:blipFill rotWithShape="1">
          <a:blip r:embed="rId3"/>
          <a:srcRect/>
          <a:stretch/>
        </p:blipFill>
        <p:spPr>
          <a:xfrm>
            <a:off x="0" y="0"/>
            <a:ext cx="12193471" cy="6857999"/>
          </a:xfrm>
          <a:prstGeom prst="rect">
            <a:avLst/>
          </a:prstGeom>
        </p:spPr>
      </p:pic>
      <p:sp>
        <p:nvSpPr>
          <p:cNvPr id="28" name="Google Shape;24;p6">
            <a:extLst>
              <a:ext uri="{FF2B5EF4-FFF2-40B4-BE49-F238E27FC236}">
                <a16:creationId xmlns:a16="http://schemas.microsoft.com/office/drawing/2014/main" id="{390A13A0-5C5B-4437-B4F4-BEA8A7F8C199}"/>
              </a:ext>
            </a:extLst>
          </p:cNvPr>
          <p:cNvSpPr/>
          <p:nvPr/>
        </p:nvSpPr>
        <p:spPr>
          <a:xfrm>
            <a:off x="1197672" y="799419"/>
            <a:ext cx="9796656" cy="5292622"/>
          </a:xfrm>
          <a:prstGeom prst="roundRect">
            <a:avLst>
              <a:gd name="adj" fmla="val 2116"/>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Graphic 3">
            <a:extLst>
              <a:ext uri="{FF2B5EF4-FFF2-40B4-BE49-F238E27FC236}">
                <a16:creationId xmlns:a16="http://schemas.microsoft.com/office/drawing/2014/main" id="{BBD76606-C4D5-063E-2B87-2EA11C65D5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08199" y="2423725"/>
            <a:ext cx="8731405" cy="1645920"/>
          </a:xfrm>
          <a:prstGeom prst="rect">
            <a:avLst/>
          </a:prstGeom>
        </p:spPr>
      </p:pic>
      <p:sp>
        <p:nvSpPr>
          <p:cNvPr id="2" name="Do not remove" hidden="1">
            <a:extLst>
              <a:ext uri="{FF2B5EF4-FFF2-40B4-BE49-F238E27FC236}">
                <a16:creationId xmlns:a16="http://schemas.microsoft.com/office/drawing/2014/main" id="{0842810F-A6DE-49E2-8262-2EF184B31CBC}"/>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7;p43">
            <a:extLst>
              <a:ext uri="{FF2B5EF4-FFF2-40B4-BE49-F238E27FC236}">
                <a16:creationId xmlns:a16="http://schemas.microsoft.com/office/drawing/2014/main" id="{B7A230EF-406E-4156-AFC6-7F57A604B1D6}"/>
              </a:ext>
            </a:extLst>
          </p:cNvPr>
          <p:cNvSpPr/>
          <p:nvPr/>
        </p:nvSpPr>
        <p:spPr>
          <a:xfrm>
            <a:off x="0" y="1068387"/>
            <a:ext cx="3773727"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Subtitle 2">
            <a:extLst>
              <a:ext uri="{FF2B5EF4-FFF2-40B4-BE49-F238E27FC236}">
                <a16:creationId xmlns:a16="http://schemas.microsoft.com/office/drawing/2014/main" id="{D9CEA347-AFAF-476C-A2E3-350EF9B73F3C}"/>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48" name="Google Shape;641;p42" descr="Google Shape;641;p42">
            <a:extLst>
              <a:ext uri="{FF2B5EF4-FFF2-40B4-BE49-F238E27FC236}">
                <a16:creationId xmlns:a16="http://schemas.microsoft.com/office/drawing/2014/main" id="{B8F0F327-9781-4D52-B940-84AB4598AE8E}"/>
              </a:ext>
            </a:extLst>
          </p:cNvPr>
          <p:cNvPicPr>
            <a:picLocks noChangeAspect="1"/>
          </p:cNvPicPr>
          <p:nvPr/>
        </p:nvPicPr>
        <p:blipFill>
          <a:blip r:embed="rId6" cstate="email">
            <a:lum/>
            <a:extLst>
              <a:ext uri="{28A0092B-C50C-407E-A947-70E740481C1C}">
                <a14:useLocalDpi xmlns:a14="http://schemas.microsoft.com/office/drawing/2010/main"/>
              </a:ext>
            </a:extLst>
          </a:blip>
          <a:stretch>
            <a:fillRect/>
          </a:stretch>
        </p:blipFill>
        <p:spPr>
          <a:xfrm>
            <a:off x="199549" y="225675"/>
            <a:ext cx="380146" cy="298007"/>
          </a:xfrm>
          <a:prstGeom prst="rect">
            <a:avLst/>
          </a:prstGeom>
          <a:solidFill>
            <a:srgbClr val="4472C4">
              <a:alpha val="0"/>
            </a:srgbClr>
          </a:solidFill>
          <a:ln w="12700">
            <a:miter lim="400000"/>
          </a:ln>
        </p:spPr>
      </p:pic>
      <p:sp>
        <p:nvSpPr>
          <p:cNvPr id="49" name="Rectangle 48">
            <a:extLst>
              <a:ext uri="{FF2B5EF4-FFF2-40B4-BE49-F238E27FC236}">
                <a16:creationId xmlns:a16="http://schemas.microsoft.com/office/drawing/2014/main" id="{6A36D7D8-9B09-4D7D-9277-C27A9109AAA5}"/>
              </a:ext>
            </a:extLst>
          </p:cNvPr>
          <p:cNvSpPr/>
          <p:nvPr/>
        </p:nvSpPr>
        <p:spPr>
          <a:xfrm>
            <a:off x="1170840" y="3544783"/>
            <a:ext cx="937360" cy="350663"/>
          </a:xfrm>
          <a:prstGeom prst="rect">
            <a:avLst/>
          </a:prstGeom>
          <a:solidFill>
            <a:srgbClr val="38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RW DIN" pitchFamily="2" charset="77"/>
            </a:endParaRPr>
          </a:p>
        </p:txBody>
      </p:sp>
      <p:sp>
        <p:nvSpPr>
          <p:cNvPr id="50" name="Google Shape;14;p1">
            <a:extLst>
              <a:ext uri="{FF2B5EF4-FFF2-40B4-BE49-F238E27FC236}">
                <a16:creationId xmlns:a16="http://schemas.microsoft.com/office/drawing/2014/main" id="{4C8B088E-7DC5-4046-A36F-A3E04142D442}"/>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a:solidFill>
                <a:schemeClr val="bg1"/>
              </a:solidFill>
            </a:endParaRPr>
          </a:p>
        </p:txBody>
      </p:sp>
      <p:pic>
        <p:nvPicPr>
          <p:cNvPr id="10" name="Graphic 31" descr="Graphic 31">
            <a:extLst>
              <a:ext uri="{FF2B5EF4-FFF2-40B4-BE49-F238E27FC236}">
                <a16:creationId xmlns:a16="http://schemas.microsoft.com/office/drawing/2014/main" id="{A8AB7884-48D9-45FF-B396-AA8FFD21ED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42538" y="3433074"/>
            <a:ext cx="682525" cy="632584"/>
          </a:xfrm>
          <a:prstGeom prst="rect">
            <a:avLst/>
          </a:prstGeom>
          <a:ln w="12700" cap="flat">
            <a:noFill/>
            <a:miter lim="400000"/>
          </a:ln>
          <a:effectLst/>
        </p:spPr>
      </p:pic>
      <p:pic>
        <p:nvPicPr>
          <p:cNvPr id="11" name="Graphic 32" descr="Graphic 32">
            <a:extLst>
              <a:ext uri="{FF2B5EF4-FFF2-40B4-BE49-F238E27FC236}">
                <a16:creationId xmlns:a16="http://schemas.microsoft.com/office/drawing/2014/main" id="{560035BA-D6CE-4B01-9A8D-3235AAAEA9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27380" y="3403838"/>
            <a:ext cx="800033" cy="632584"/>
          </a:xfrm>
          <a:prstGeom prst="rect">
            <a:avLst/>
          </a:prstGeom>
          <a:ln w="12700" cap="flat">
            <a:noFill/>
            <a:miter lim="400000"/>
          </a:ln>
          <a:effectLst/>
        </p:spPr>
      </p:pic>
      <p:pic>
        <p:nvPicPr>
          <p:cNvPr id="12" name="Graphic 33" descr="Graphic 33">
            <a:extLst>
              <a:ext uri="{FF2B5EF4-FFF2-40B4-BE49-F238E27FC236}">
                <a16:creationId xmlns:a16="http://schemas.microsoft.com/office/drawing/2014/main" id="{94B5000C-9911-4432-AB31-1491AC02B0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31024" y="3362145"/>
            <a:ext cx="710662" cy="812186"/>
          </a:xfrm>
          <a:prstGeom prst="rect">
            <a:avLst/>
          </a:prstGeom>
          <a:ln w="12700" cap="flat">
            <a:noFill/>
            <a:miter lim="400000"/>
          </a:ln>
          <a:effectLst/>
        </p:spPr>
      </p:pic>
      <p:pic>
        <p:nvPicPr>
          <p:cNvPr id="13" name="Graphic 34" descr="Graphic 34">
            <a:extLst>
              <a:ext uri="{FF2B5EF4-FFF2-40B4-BE49-F238E27FC236}">
                <a16:creationId xmlns:a16="http://schemas.microsoft.com/office/drawing/2014/main" id="{A8775A32-2466-4522-B017-C7709EBDCB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85338" y="3423453"/>
            <a:ext cx="710662" cy="679076"/>
          </a:xfrm>
          <a:prstGeom prst="rect">
            <a:avLst/>
          </a:prstGeom>
          <a:ln w="12700" cap="flat">
            <a:noFill/>
            <a:miter lim="400000"/>
          </a:ln>
          <a:effectLst/>
        </p:spPr>
      </p:pic>
      <p:pic>
        <p:nvPicPr>
          <p:cNvPr id="14" name="Graphic 35" descr="Graphic 35">
            <a:extLst>
              <a:ext uri="{FF2B5EF4-FFF2-40B4-BE49-F238E27FC236}">
                <a16:creationId xmlns:a16="http://schemas.microsoft.com/office/drawing/2014/main" id="{5F5B66FB-E60E-43F7-8265-E1EEFABBACE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110" y="3471501"/>
            <a:ext cx="705714" cy="582981"/>
          </a:xfrm>
          <a:prstGeom prst="rect">
            <a:avLst/>
          </a:prstGeom>
          <a:ln w="12700" cap="flat">
            <a:noFill/>
            <a:miter lim="400000"/>
          </a:ln>
          <a:effectLst/>
        </p:spPr>
      </p:pic>
      <p:pic>
        <p:nvPicPr>
          <p:cNvPr id="15" name="Graphic 36" descr="Graphic 36">
            <a:extLst>
              <a:ext uri="{FF2B5EF4-FFF2-40B4-BE49-F238E27FC236}">
                <a16:creationId xmlns:a16="http://schemas.microsoft.com/office/drawing/2014/main" id="{9628B7E5-70E7-4B92-8DA8-30CF4796E70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70188" y="3328284"/>
            <a:ext cx="826146" cy="795548"/>
          </a:xfrm>
          <a:prstGeom prst="rect">
            <a:avLst/>
          </a:prstGeom>
          <a:ln w="12700" cap="flat">
            <a:noFill/>
            <a:miter lim="400000"/>
          </a:ln>
          <a:effectLst/>
        </p:spPr>
      </p:pic>
    </p:spTree>
    <p:extLst>
      <p:ext uri="{BB962C8B-B14F-4D97-AF65-F5344CB8AC3E}">
        <p14:creationId xmlns:p14="http://schemas.microsoft.com/office/powerpoint/2010/main" val="55469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8_Disposition personnalisé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6C22F32-8CD3-4F4A-BF00-A9E8E54CE28A}"/>
              </a:ext>
            </a:extLst>
          </p:cNvPr>
          <p:cNvPicPr>
            <a:picLocks noChangeAspect="1"/>
          </p:cNvPicPr>
          <p:nvPr/>
        </p:nvPicPr>
        <p:blipFill rotWithShape="1">
          <a:blip r:embed="rId3">
            <a:extLst>
              <a:ext uri="{28A0092B-C50C-407E-A947-70E740481C1C}">
                <a14:useLocalDpi xmlns:a14="http://schemas.microsoft.com/office/drawing/2010/main"/>
              </a:ext>
            </a:extLst>
          </a:blip>
          <a:srcRect l="-1"/>
          <a:stretch/>
        </p:blipFill>
        <p:spPr>
          <a:xfrm>
            <a:off x="1" y="0"/>
            <a:ext cx="12191999" cy="6858000"/>
          </a:xfrm>
          <a:prstGeom prst="rect">
            <a:avLst/>
          </a:prstGeom>
        </p:spPr>
      </p:pic>
      <p:sp>
        <p:nvSpPr>
          <p:cNvPr id="7" name="Google Shape;201;p47">
            <a:extLst>
              <a:ext uri="{FF2B5EF4-FFF2-40B4-BE49-F238E27FC236}">
                <a16:creationId xmlns:a16="http://schemas.microsoft.com/office/drawing/2014/main" id="{E4D37583-9055-4DEA-8B66-34D4B68140D6}"/>
              </a:ext>
            </a:extLst>
          </p:cNvPr>
          <p:cNvSpPr/>
          <p:nvPr/>
        </p:nvSpPr>
        <p:spPr>
          <a:xfrm>
            <a:off x="920174" y="727372"/>
            <a:ext cx="10337106" cy="5111690"/>
          </a:xfrm>
          <a:prstGeom prst="roundRect">
            <a:avLst>
              <a:gd name="adj" fmla="val 5792"/>
            </a:avLst>
          </a:prstGeom>
          <a:solidFill>
            <a:schemeClr val="bg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3">
            <a:extLst>
              <a:ext uri="{FF2B5EF4-FFF2-40B4-BE49-F238E27FC236}">
                <a16:creationId xmlns:a16="http://schemas.microsoft.com/office/drawing/2014/main" id="{0BAB2C34-061C-42AB-BADA-6762D8DE8D74}"/>
              </a:ext>
            </a:extLst>
          </p:cNvPr>
          <p:cNvGrpSpPr/>
          <p:nvPr/>
        </p:nvGrpSpPr>
        <p:grpSpPr>
          <a:xfrm>
            <a:off x="5665051" y="1212676"/>
            <a:ext cx="663393" cy="739162"/>
            <a:chOff x="-1" y="-60582"/>
            <a:chExt cx="663392" cy="739161"/>
          </a:xfrm>
        </p:grpSpPr>
        <p:sp>
          <p:nvSpPr>
            <p:cNvPr id="9" name="Google Shape;1145;p59">
              <a:extLst>
                <a:ext uri="{FF2B5EF4-FFF2-40B4-BE49-F238E27FC236}">
                  <a16:creationId xmlns:a16="http://schemas.microsoft.com/office/drawing/2014/main" id="{F27FCF30-577C-4334-BEE2-29CF8148A52A}"/>
                </a:ext>
              </a:extLst>
            </p:cNvPr>
            <p:cNvSpPr/>
            <p:nvPr/>
          </p:nvSpPr>
          <p:spPr>
            <a:xfrm>
              <a:off x="-1" y="-1"/>
              <a:ext cx="663392" cy="678580"/>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u="none" strike="noStrike" kern="0" cap="none" spc="0" normalizeH="0" baseline="0" noProof="0" dirty="0">
                <a:ln>
                  <a:noFill/>
                </a:ln>
                <a:solidFill>
                  <a:srgbClr val="FFFFFF"/>
                </a:solidFill>
                <a:effectLst/>
                <a:uLnTx/>
                <a:uFillTx/>
                <a:latin typeface="URW DIN" pitchFamily="2" charset="77"/>
                <a:sym typeface="Arial"/>
              </a:endParaRPr>
            </a:p>
          </p:txBody>
        </p:sp>
        <p:pic>
          <p:nvPicPr>
            <p:cNvPr id="10" name="Google Shape;1150;p59" descr="Google Shape;1150;p59">
              <a:extLst>
                <a:ext uri="{FF2B5EF4-FFF2-40B4-BE49-F238E27FC236}">
                  <a16:creationId xmlns:a16="http://schemas.microsoft.com/office/drawing/2014/main" id="{0E92E614-A98E-4099-9D58-BECE899BE1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26" y="-60582"/>
              <a:ext cx="569736" cy="270633"/>
            </a:xfrm>
            <a:prstGeom prst="rect">
              <a:avLst/>
            </a:prstGeom>
            <a:ln w="12700" cap="flat">
              <a:noFill/>
              <a:miter lim="400000"/>
            </a:ln>
            <a:effectLst/>
          </p:spPr>
        </p:pic>
      </p:grpSp>
      <p:grpSp>
        <p:nvGrpSpPr>
          <p:cNvPr id="11" name="Group 12">
            <a:extLst>
              <a:ext uri="{FF2B5EF4-FFF2-40B4-BE49-F238E27FC236}">
                <a16:creationId xmlns:a16="http://schemas.microsoft.com/office/drawing/2014/main" id="{10F0C5CE-3335-4F53-A1D9-00E09E023153}"/>
              </a:ext>
            </a:extLst>
          </p:cNvPr>
          <p:cNvGrpSpPr/>
          <p:nvPr/>
        </p:nvGrpSpPr>
        <p:grpSpPr>
          <a:xfrm>
            <a:off x="5665052" y="1915599"/>
            <a:ext cx="663391" cy="678579"/>
            <a:chOff x="0" y="0"/>
            <a:chExt cx="663390" cy="678578"/>
          </a:xfrm>
        </p:grpSpPr>
        <p:sp>
          <p:nvSpPr>
            <p:cNvPr id="12" name="Google Shape;1146;p59">
              <a:extLst>
                <a:ext uri="{FF2B5EF4-FFF2-40B4-BE49-F238E27FC236}">
                  <a16:creationId xmlns:a16="http://schemas.microsoft.com/office/drawing/2014/main" id="{64865B34-E8FE-42F4-96DD-19D03B7B9139}"/>
                </a:ext>
              </a:extLst>
            </p:cNvPr>
            <p:cNvSpPr/>
            <p:nvPr/>
          </p:nvSpPr>
          <p:spPr>
            <a:xfrm>
              <a:off x="-1" y="-1"/>
              <a:ext cx="663392" cy="678580"/>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u="none" strike="noStrike" kern="0" cap="none" spc="0" normalizeH="0" baseline="0" noProof="0" dirty="0">
                <a:ln>
                  <a:noFill/>
                </a:ln>
                <a:solidFill>
                  <a:srgbClr val="FFFFFF"/>
                </a:solidFill>
                <a:effectLst/>
                <a:uLnTx/>
                <a:uFillTx/>
                <a:latin typeface="URW DIN" pitchFamily="2" charset="77"/>
                <a:sym typeface="Arial"/>
              </a:endParaRPr>
            </a:p>
          </p:txBody>
        </p:sp>
        <p:pic>
          <p:nvPicPr>
            <p:cNvPr id="13" name="Google Shape;1151;p59" descr="Google Shape;1151;p59">
              <a:extLst>
                <a:ext uri="{FF2B5EF4-FFF2-40B4-BE49-F238E27FC236}">
                  <a16:creationId xmlns:a16="http://schemas.microsoft.com/office/drawing/2014/main" id="{E621B055-6DA6-4A8F-8291-25E75A0106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554" y="162660"/>
              <a:ext cx="422278" cy="279881"/>
            </a:xfrm>
            <a:prstGeom prst="rect">
              <a:avLst/>
            </a:prstGeom>
            <a:ln w="12700" cap="flat">
              <a:noFill/>
              <a:miter lim="400000"/>
            </a:ln>
            <a:effectLst/>
          </p:spPr>
        </p:pic>
      </p:grpSp>
      <p:grpSp>
        <p:nvGrpSpPr>
          <p:cNvPr id="14" name="Group 11">
            <a:extLst>
              <a:ext uri="{FF2B5EF4-FFF2-40B4-BE49-F238E27FC236}">
                <a16:creationId xmlns:a16="http://schemas.microsoft.com/office/drawing/2014/main" id="{AB762635-9515-4829-B0C8-35F417EC751F}"/>
              </a:ext>
            </a:extLst>
          </p:cNvPr>
          <p:cNvGrpSpPr/>
          <p:nvPr/>
        </p:nvGrpSpPr>
        <p:grpSpPr>
          <a:xfrm>
            <a:off x="5665052" y="2791345"/>
            <a:ext cx="663391" cy="678579"/>
            <a:chOff x="0" y="0"/>
            <a:chExt cx="663390" cy="678578"/>
          </a:xfrm>
        </p:grpSpPr>
        <p:sp>
          <p:nvSpPr>
            <p:cNvPr id="15" name="Google Shape;1147;p59">
              <a:extLst>
                <a:ext uri="{FF2B5EF4-FFF2-40B4-BE49-F238E27FC236}">
                  <a16:creationId xmlns:a16="http://schemas.microsoft.com/office/drawing/2014/main" id="{3C671F02-1776-40A1-8EDE-966124CEA2FC}"/>
                </a:ext>
              </a:extLst>
            </p:cNvPr>
            <p:cNvSpPr/>
            <p:nvPr/>
          </p:nvSpPr>
          <p:spPr>
            <a:xfrm>
              <a:off x="-1" y="-1"/>
              <a:ext cx="663392" cy="678580"/>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u="none" strike="noStrike" kern="0" cap="none" spc="0" normalizeH="0" baseline="0" noProof="0" dirty="0">
                <a:ln>
                  <a:noFill/>
                </a:ln>
                <a:solidFill>
                  <a:srgbClr val="FFFFFF"/>
                </a:solidFill>
                <a:effectLst/>
                <a:uLnTx/>
                <a:uFillTx/>
                <a:latin typeface="URW DIN" pitchFamily="2" charset="77"/>
                <a:sym typeface="Arial"/>
              </a:endParaRPr>
            </a:p>
          </p:txBody>
        </p:sp>
        <p:pic>
          <p:nvPicPr>
            <p:cNvPr id="16" name="Google Shape;1152;p59" descr="Google Shape;1152;p59">
              <a:extLst>
                <a:ext uri="{FF2B5EF4-FFF2-40B4-BE49-F238E27FC236}">
                  <a16:creationId xmlns:a16="http://schemas.microsoft.com/office/drawing/2014/main" id="{EA44CFA5-FB33-427A-A48F-E2F0A42D09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32" y="147409"/>
              <a:ext cx="486121" cy="304628"/>
            </a:xfrm>
            <a:prstGeom prst="rect">
              <a:avLst/>
            </a:prstGeom>
            <a:ln w="12700" cap="flat">
              <a:noFill/>
              <a:miter lim="400000"/>
            </a:ln>
            <a:effectLst/>
          </p:spPr>
        </p:pic>
      </p:grpSp>
      <p:grpSp>
        <p:nvGrpSpPr>
          <p:cNvPr id="17" name="Group 10">
            <a:extLst>
              <a:ext uri="{FF2B5EF4-FFF2-40B4-BE49-F238E27FC236}">
                <a16:creationId xmlns:a16="http://schemas.microsoft.com/office/drawing/2014/main" id="{5619328B-E64B-43D1-8BE0-E9AEC6D61E99}"/>
              </a:ext>
            </a:extLst>
          </p:cNvPr>
          <p:cNvGrpSpPr/>
          <p:nvPr/>
        </p:nvGrpSpPr>
        <p:grpSpPr>
          <a:xfrm>
            <a:off x="5665052" y="3661985"/>
            <a:ext cx="663391" cy="678579"/>
            <a:chOff x="0" y="0"/>
            <a:chExt cx="663390" cy="678578"/>
          </a:xfrm>
        </p:grpSpPr>
        <p:sp>
          <p:nvSpPr>
            <p:cNvPr id="18" name="Google Shape;1148;p59">
              <a:extLst>
                <a:ext uri="{FF2B5EF4-FFF2-40B4-BE49-F238E27FC236}">
                  <a16:creationId xmlns:a16="http://schemas.microsoft.com/office/drawing/2014/main" id="{EE0E6423-E636-42D1-BEB6-B3A37C9795B8}"/>
                </a:ext>
              </a:extLst>
            </p:cNvPr>
            <p:cNvSpPr/>
            <p:nvPr/>
          </p:nvSpPr>
          <p:spPr>
            <a:xfrm>
              <a:off x="-1" y="-1"/>
              <a:ext cx="663392" cy="678580"/>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u="none" strike="noStrike" kern="0" cap="none" spc="0" normalizeH="0" baseline="0" noProof="0" dirty="0">
                <a:ln>
                  <a:noFill/>
                </a:ln>
                <a:solidFill>
                  <a:srgbClr val="FFFFFF"/>
                </a:solidFill>
                <a:effectLst/>
                <a:uLnTx/>
                <a:uFillTx/>
                <a:latin typeface="URW DIN" pitchFamily="2" charset="77"/>
                <a:sym typeface="Arial"/>
              </a:endParaRPr>
            </a:p>
          </p:txBody>
        </p:sp>
        <p:pic>
          <p:nvPicPr>
            <p:cNvPr id="19" name="Google Shape;1153;p59" descr="Google Shape;1153;p59">
              <a:extLst>
                <a:ext uri="{FF2B5EF4-FFF2-40B4-BE49-F238E27FC236}">
                  <a16:creationId xmlns:a16="http://schemas.microsoft.com/office/drawing/2014/main" id="{DCF493F1-0A6E-459F-8891-6FA9C51358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2818" y="196906"/>
              <a:ext cx="434562" cy="284762"/>
            </a:xfrm>
            <a:prstGeom prst="rect">
              <a:avLst/>
            </a:prstGeom>
            <a:ln w="12700" cap="flat">
              <a:noFill/>
              <a:miter lim="400000"/>
            </a:ln>
            <a:effectLst/>
          </p:spPr>
        </p:pic>
      </p:grpSp>
      <p:grpSp>
        <p:nvGrpSpPr>
          <p:cNvPr id="20" name="Group 9">
            <a:extLst>
              <a:ext uri="{FF2B5EF4-FFF2-40B4-BE49-F238E27FC236}">
                <a16:creationId xmlns:a16="http://schemas.microsoft.com/office/drawing/2014/main" id="{360228F0-4D33-4539-88EE-00AC4CC8A8A5}"/>
              </a:ext>
            </a:extLst>
          </p:cNvPr>
          <p:cNvGrpSpPr/>
          <p:nvPr/>
        </p:nvGrpSpPr>
        <p:grpSpPr>
          <a:xfrm>
            <a:off x="5650182" y="4633504"/>
            <a:ext cx="663391" cy="678579"/>
            <a:chOff x="0" y="0"/>
            <a:chExt cx="663390" cy="678578"/>
          </a:xfrm>
        </p:grpSpPr>
        <p:sp>
          <p:nvSpPr>
            <p:cNvPr id="21" name="Google Shape;1149;p59">
              <a:extLst>
                <a:ext uri="{FF2B5EF4-FFF2-40B4-BE49-F238E27FC236}">
                  <a16:creationId xmlns:a16="http://schemas.microsoft.com/office/drawing/2014/main" id="{A33DB222-ADA2-453F-B7F4-499707030B7E}"/>
                </a:ext>
              </a:extLst>
            </p:cNvPr>
            <p:cNvSpPr/>
            <p:nvPr/>
          </p:nvSpPr>
          <p:spPr>
            <a:xfrm>
              <a:off x="-1" y="-1"/>
              <a:ext cx="663392" cy="678580"/>
            </a:xfrm>
            <a:prstGeom prst="ellipse">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u="none" strike="noStrike" kern="0" cap="none" spc="0" normalizeH="0" baseline="0" noProof="0" dirty="0">
                <a:ln>
                  <a:noFill/>
                </a:ln>
                <a:solidFill>
                  <a:srgbClr val="FFFFFF"/>
                </a:solidFill>
                <a:effectLst/>
                <a:uLnTx/>
                <a:uFillTx/>
                <a:latin typeface="URW DIN" pitchFamily="2" charset="77"/>
                <a:sym typeface="Arial"/>
              </a:endParaRPr>
            </a:p>
          </p:txBody>
        </p:sp>
        <p:pic>
          <p:nvPicPr>
            <p:cNvPr id="22" name="Google Shape;1154;p59" descr="Google Shape;1154;p59">
              <a:extLst>
                <a:ext uri="{FF2B5EF4-FFF2-40B4-BE49-F238E27FC236}">
                  <a16:creationId xmlns:a16="http://schemas.microsoft.com/office/drawing/2014/main" id="{A6DBA446-2530-4419-AF8F-94EA6161D2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818" y="192059"/>
              <a:ext cx="428242" cy="294458"/>
            </a:xfrm>
            <a:prstGeom prst="rect">
              <a:avLst/>
            </a:prstGeom>
            <a:ln w="12700" cap="flat">
              <a:noFill/>
              <a:miter lim="400000"/>
            </a:ln>
            <a:effectLst/>
          </p:spPr>
        </p:pic>
      </p:grpSp>
      <p:sp>
        <p:nvSpPr>
          <p:cNvPr id="2" name="Do not remove" hidden="1">
            <a:extLst>
              <a:ext uri="{FF2B5EF4-FFF2-40B4-BE49-F238E27FC236}">
                <a16:creationId xmlns:a16="http://schemas.microsoft.com/office/drawing/2014/main" id="{871BAD14-2572-46FE-86E6-A2FC7EB10A1C}"/>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51771DD-A2D9-494B-B6E8-5F7B8982BB0E}"/>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24" name="Google Shape;641;p42" descr="Google Shape;641;p42">
            <a:extLst>
              <a:ext uri="{FF2B5EF4-FFF2-40B4-BE49-F238E27FC236}">
                <a16:creationId xmlns:a16="http://schemas.microsoft.com/office/drawing/2014/main" id="{45CA6686-D525-42A9-9984-88D389D5CA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26" name="Google Shape;14;p1">
            <a:extLst>
              <a:ext uri="{FF2B5EF4-FFF2-40B4-BE49-F238E27FC236}">
                <a16:creationId xmlns:a16="http://schemas.microsoft.com/office/drawing/2014/main" id="{36DF683A-409E-4CC0-BBF2-2452B42CBB9C}"/>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grpSp>
        <p:nvGrpSpPr>
          <p:cNvPr id="27" name="Groupe 26">
            <a:extLst>
              <a:ext uri="{FF2B5EF4-FFF2-40B4-BE49-F238E27FC236}">
                <a16:creationId xmlns:a16="http://schemas.microsoft.com/office/drawing/2014/main" id="{D7BBCE2B-8F67-43B9-9C24-4F85DA14F342}"/>
              </a:ext>
            </a:extLst>
          </p:cNvPr>
          <p:cNvGrpSpPr/>
          <p:nvPr/>
        </p:nvGrpSpPr>
        <p:grpSpPr>
          <a:xfrm>
            <a:off x="815779" y="554117"/>
            <a:ext cx="4374316" cy="5767431"/>
            <a:chOff x="1517556" y="581414"/>
            <a:chExt cx="4374316" cy="5767431"/>
          </a:xfrm>
        </p:grpSpPr>
        <p:pic>
          <p:nvPicPr>
            <p:cNvPr id="28" name="Google Shape;408;p53">
              <a:extLst>
                <a:ext uri="{FF2B5EF4-FFF2-40B4-BE49-F238E27FC236}">
                  <a16:creationId xmlns:a16="http://schemas.microsoft.com/office/drawing/2014/main" id="{361329A3-90FC-4AE5-B790-81943629C534}"/>
                </a:ext>
              </a:extLst>
            </p:cNvPr>
            <p:cNvPicPr preferRelativeResize="0"/>
            <p:nvPr/>
          </p:nvPicPr>
          <p:blipFill rotWithShape="1">
            <a:blip r:embed="rId10">
              <a:duotone>
                <a:prstClr val="black"/>
                <a:srgbClr val="6546AB">
                  <a:tint val="45000"/>
                  <a:satMod val="400000"/>
                </a:srgbClr>
              </a:duotone>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rcRect/>
            <a:stretch/>
          </p:blipFill>
          <p:spPr>
            <a:xfrm>
              <a:off x="1524868" y="592282"/>
              <a:ext cx="4367004" cy="5756563"/>
            </a:xfrm>
            <a:prstGeom prst="roundRect">
              <a:avLst>
                <a:gd name="adj" fmla="val 7863"/>
              </a:avLst>
            </a:prstGeom>
            <a:noFill/>
            <a:ln>
              <a:noFill/>
            </a:ln>
          </p:spPr>
        </p:pic>
        <p:sp>
          <p:nvSpPr>
            <p:cNvPr id="29" name="Rounded Rectangle 29">
              <a:extLst>
                <a:ext uri="{FF2B5EF4-FFF2-40B4-BE49-F238E27FC236}">
                  <a16:creationId xmlns:a16="http://schemas.microsoft.com/office/drawing/2014/main" id="{0F24EAF2-6BF4-4708-B8D0-76C75B3E4324}"/>
                </a:ext>
              </a:extLst>
            </p:cNvPr>
            <p:cNvSpPr/>
            <p:nvPr/>
          </p:nvSpPr>
          <p:spPr>
            <a:xfrm>
              <a:off x="1517556" y="581414"/>
              <a:ext cx="4367003" cy="5767431"/>
            </a:xfrm>
            <a:prstGeom prst="roundRect">
              <a:avLst>
                <a:gd name="adj" fmla="val 7920"/>
              </a:avLst>
            </a:prstGeom>
            <a:solidFill>
              <a:srgbClr val="4EC3E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Google Shape;97;p43">
            <a:extLst>
              <a:ext uri="{FF2B5EF4-FFF2-40B4-BE49-F238E27FC236}">
                <a16:creationId xmlns:a16="http://schemas.microsoft.com/office/drawing/2014/main" id="{8477DB2F-9FDE-4806-9ADA-A01F471E03E9}"/>
              </a:ext>
            </a:extLst>
          </p:cNvPr>
          <p:cNvSpPr/>
          <p:nvPr/>
        </p:nvSpPr>
        <p:spPr>
          <a:xfrm>
            <a:off x="0" y="1387748"/>
            <a:ext cx="3779947"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48299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9_Disposition personnalisé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7DCB0DF-A861-4F14-9543-BAFE2C27EAE4}"/>
              </a:ext>
            </a:extLst>
          </p:cNvPr>
          <p:cNvPicPr>
            <a:picLocks noChangeAspect="1"/>
          </p:cNvPicPr>
          <p:nvPr/>
        </p:nvPicPr>
        <p:blipFill rotWithShape="1">
          <a:blip r:embed="rId3">
            <a:extLst>
              <a:ext uri="{28A0092B-C50C-407E-A947-70E740481C1C}">
                <a14:useLocalDpi xmlns:a14="http://schemas.microsoft.com/office/drawing/2010/main"/>
              </a:ext>
            </a:extLst>
          </a:blip>
          <a:srcRect l="-1"/>
          <a:stretch/>
        </p:blipFill>
        <p:spPr>
          <a:xfrm>
            <a:off x="1" y="0"/>
            <a:ext cx="12191999" cy="6858000"/>
          </a:xfrm>
          <a:prstGeom prst="rect">
            <a:avLst/>
          </a:prstGeom>
        </p:spPr>
      </p:pic>
      <p:sp>
        <p:nvSpPr>
          <p:cNvPr id="7" name="Google Shape;201;p47">
            <a:extLst>
              <a:ext uri="{FF2B5EF4-FFF2-40B4-BE49-F238E27FC236}">
                <a16:creationId xmlns:a16="http://schemas.microsoft.com/office/drawing/2014/main" id="{208DCF43-F9A5-4661-9AD2-E2DB16C9F89F}"/>
              </a:ext>
            </a:extLst>
          </p:cNvPr>
          <p:cNvSpPr/>
          <p:nvPr/>
        </p:nvSpPr>
        <p:spPr>
          <a:xfrm>
            <a:off x="920174" y="727372"/>
            <a:ext cx="10337106" cy="5111690"/>
          </a:xfrm>
          <a:prstGeom prst="roundRect">
            <a:avLst>
              <a:gd name="adj" fmla="val 5792"/>
            </a:avLst>
          </a:prstGeom>
          <a:solidFill>
            <a:schemeClr val="bg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descr="A picture containing person, standing&#10;&#10;Description automatically generated">
            <a:extLst>
              <a:ext uri="{FF2B5EF4-FFF2-40B4-BE49-F238E27FC236}">
                <a16:creationId xmlns:a16="http://schemas.microsoft.com/office/drawing/2014/main" id="{7F45C20A-3863-59E5-319C-A34D6738013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79243" y="374678"/>
            <a:ext cx="4402382" cy="5792608"/>
          </a:xfrm>
          <a:prstGeom prst="rect">
            <a:avLst/>
          </a:prstGeom>
        </p:spPr>
      </p:pic>
      <p:sp>
        <p:nvSpPr>
          <p:cNvPr id="2" name="Do not remove" hidden="1">
            <a:extLst>
              <a:ext uri="{FF2B5EF4-FFF2-40B4-BE49-F238E27FC236}">
                <a16:creationId xmlns:a16="http://schemas.microsoft.com/office/drawing/2014/main" id="{EE57D2DC-4C2F-4707-93AD-02D1BC34A135}"/>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83F98844-94B6-42DD-B560-A4B943D9F7D5}"/>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9" name="Google Shape;641;p42" descr="Google Shape;641;p42">
            <a:extLst>
              <a:ext uri="{FF2B5EF4-FFF2-40B4-BE49-F238E27FC236}">
                <a16:creationId xmlns:a16="http://schemas.microsoft.com/office/drawing/2014/main" id="{0786DFDC-B2EF-48F2-959B-EBAF6B8042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12" name="Google Shape;14;p1">
            <a:extLst>
              <a:ext uri="{FF2B5EF4-FFF2-40B4-BE49-F238E27FC236}">
                <a16:creationId xmlns:a16="http://schemas.microsoft.com/office/drawing/2014/main" id="{0CBD1D08-ED8D-48C1-A917-0BDC5E2A1CE8}"/>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grpSp>
        <p:nvGrpSpPr>
          <p:cNvPr id="17" name="Google Shape;96;p43">
            <a:extLst>
              <a:ext uri="{FF2B5EF4-FFF2-40B4-BE49-F238E27FC236}">
                <a16:creationId xmlns:a16="http://schemas.microsoft.com/office/drawing/2014/main" id="{58F27F35-D42D-4633-9A6C-7D69F9AED314}"/>
              </a:ext>
            </a:extLst>
          </p:cNvPr>
          <p:cNvGrpSpPr/>
          <p:nvPr/>
        </p:nvGrpSpPr>
        <p:grpSpPr>
          <a:xfrm>
            <a:off x="0" y="1387748"/>
            <a:ext cx="3813093" cy="350663"/>
            <a:chOff x="-621257" y="1558817"/>
            <a:chExt cx="3813093" cy="350663"/>
          </a:xfrm>
        </p:grpSpPr>
        <p:sp>
          <p:nvSpPr>
            <p:cNvPr id="18" name="Google Shape;98;p43">
              <a:extLst>
                <a:ext uri="{FF2B5EF4-FFF2-40B4-BE49-F238E27FC236}">
                  <a16:creationId xmlns:a16="http://schemas.microsoft.com/office/drawing/2014/main" id="{18483DA1-E968-41F2-86C3-C38FB1FA0D52}"/>
                </a:ext>
              </a:extLst>
            </p:cNvPr>
            <p:cNvSpPr txBox="1"/>
            <p:nvPr/>
          </p:nvSpPr>
          <p:spPr>
            <a:xfrm>
              <a:off x="1008678" y="1602381"/>
              <a:ext cx="2049926" cy="232925"/>
            </a:xfrm>
            <a:prstGeom prst="rect">
              <a:avLst/>
            </a:prstGeom>
            <a:noFill/>
            <a:ln>
              <a:noFill/>
            </a:ln>
          </p:spPr>
          <p:txBody>
            <a:bodyPr spcFirstLastPara="1" wrap="square" lIns="91425" tIns="45700" rIns="91425" bIns="45700" anchor="t" anchorCtr="0">
              <a:noAutofit/>
            </a:bodyPr>
            <a:lstStyle/>
            <a:p>
              <a:pPr marL="0" marR="0" lvl="0" indent="0" rtl="0">
                <a:lnSpc>
                  <a:spcPct val="115000"/>
                </a:lnSpc>
                <a:spcBef>
                  <a:spcPts val="0"/>
                </a:spcBef>
                <a:spcAft>
                  <a:spcPts val="0"/>
                </a:spcAft>
                <a:buNone/>
              </a:pPr>
              <a:r>
                <a:rPr lang="en-US" sz="1000" b="1" spc="600" dirty="0">
                  <a:solidFill>
                    <a:schemeClr val="lt1"/>
                  </a:solidFill>
                  <a:latin typeface="DIN 2014 Bold" panose="020B0504020202020204" pitchFamily="34" charset="77"/>
                  <a:ea typeface="DIN 2014 Bold" panose="020B0504020202020204" pitchFamily="34" charset="77"/>
                  <a:cs typeface="Poppins Medium"/>
                  <a:sym typeface="Poppins Medium"/>
                </a:rPr>
                <a:t>PARTNERSHIPS</a:t>
              </a:r>
              <a:endParaRPr spc="600" dirty="0">
                <a:latin typeface="DIN 2014 Bold" panose="020B0504020202020204" pitchFamily="34" charset="77"/>
                <a:ea typeface="DIN 2014 Bold" panose="020B0504020202020204" pitchFamily="34" charset="77"/>
              </a:endParaRPr>
            </a:p>
          </p:txBody>
        </p:sp>
        <p:sp>
          <p:nvSpPr>
            <p:cNvPr id="19" name="Google Shape;97;p43">
              <a:extLst>
                <a:ext uri="{FF2B5EF4-FFF2-40B4-BE49-F238E27FC236}">
                  <a16:creationId xmlns:a16="http://schemas.microsoft.com/office/drawing/2014/main" id="{71B42F59-DB0E-437F-9E13-91DD031D03D1}"/>
                </a:ext>
              </a:extLst>
            </p:cNvPr>
            <p:cNvSpPr/>
            <p:nvPr/>
          </p:nvSpPr>
          <p:spPr>
            <a:xfrm>
              <a:off x="-621257" y="1558817"/>
              <a:ext cx="3813093"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11776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ebsite">
    <p:spTree>
      <p:nvGrpSpPr>
        <p:cNvPr id="1" name=""/>
        <p:cNvGrpSpPr/>
        <p:nvPr/>
      </p:nvGrpSpPr>
      <p:grpSpPr>
        <a:xfrm>
          <a:off x="0" y="0"/>
          <a:ext cx="0" cy="0"/>
          <a:chOff x="0" y="0"/>
          <a:chExt cx="0" cy="0"/>
        </a:xfrm>
      </p:grpSpPr>
      <p:pic>
        <p:nvPicPr>
          <p:cNvPr id="12" name="Picture 11" descr="A picture containing person, person&#10;&#10;Description automatically generated">
            <a:extLst>
              <a:ext uri="{FF2B5EF4-FFF2-40B4-BE49-F238E27FC236}">
                <a16:creationId xmlns:a16="http://schemas.microsoft.com/office/drawing/2014/main" id="{572BF6E8-C22A-411D-C650-8200E20443C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 y="-1"/>
            <a:ext cx="10512917" cy="6847997"/>
          </a:xfrm>
          <a:prstGeom prst="rect">
            <a:avLst/>
          </a:prstGeom>
        </p:spPr>
      </p:pic>
      <p:sp>
        <p:nvSpPr>
          <p:cNvPr id="2" name="Do not remove" hidden="1">
            <a:extLst>
              <a:ext uri="{FF2B5EF4-FFF2-40B4-BE49-F238E27FC236}">
                <a16:creationId xmlns:a16="http://schemas.microsoft.com/office/drawing/2014/main" id="{BA830356-691F-47BE-AEEB-6C5BAE2D6191}"/>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2B82433C-8313-4740-B3F9-5EB245CD5F5C}"/>
              </a:ext>
            </a:extLst>
          </p:cNvPr>
          <p:cNvSpPr/>
          <p:nvPr/>
        </p:nvSpPr>
        <p:spPr>
          <a:xfrm>
            <a:off x="1667707" y="0"/>
            <a:ext cx="10524293" cy="6858000"/>
          </a:xfrm>
          <a:prstGeom prst="rect">
            <a:avLst/>
          </a:prstGeom>
          <a:gradFill flip="none" rotWithShape="1">
            <a:gsLst>
              <a:gs pos="43000">
                <a:srgbClr val="3F3C76">
                  <a:alpha val="78158"/>
                </a:srgbClr>
              </a:gs>
              <a:gs pos="0">
                <a:srgbClr val="3F3C76">
                  <a:alpha val="0"/>
                </a:srgbClr>
              </a:gs>
              <a:gs pos="70000">
                <a:srgbClr val="3F3C7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18">
            <a:extLst>
              <a:ext uri="{FF2B5EF4-FFF2-40B4-BE49-F238E27FC236}">
                <a16:creationId xmlns:a16="http://schemas.microsoft.com/office/drawing/2014/main" id="{E01354C2-6737-4FA5-A9DC-35E7DB4AAC79}"/>
              </a:ext>
            </a:extLst>
          </p:cNvPr>
          <p:cNvPicPr>
            <a:picLocks noChangeAspect="1"/>
          </p:cNvPicPr>
          <p:nvPr/>
        </p:nvPicPr>
        <p:blipFill>
          <a:blip r:embed="rId4"/>
          <a:stretch>
            <a:fillRect/>
          </a:stretch>
        </p:blipFill>
        <p:spPr>
          <a:xfrm>
            <a:off x="5660571" y="3048737"/>
            <a:ext cx="5123543" cy="760526"/>
          </a:xfrm>
          <a:prstGeom prst="rect">
            <a:avLst/>
          </a:prstGeom>
        </p:spPr>
      </p:pic>
      <p:sp>
        <p:nvSpPr>
          <p:cNvPr id="6" name="TextBox 19">
            <a:extLst>
              <a:ext uri="{FF2B5EF4-FFF2-40B4-BE49-F238E27FC236}">
                <a16:creationId xmlns:a16="http://schemas.microsoft.com/office/drawing/2014/main" id="{879D5F69-7D58-4D8B-955D-6228842B7D3D}"/>
              </a:ext>
            </a:extLst>
          </p:cNvPr>
          <p:cNvSpPr txBox="1"/>
          <p:nvPr/>
        </p:nvSpPr>
        <p:spPr>
          <a:xfrm flipH="1">
            <a:off x="6717706" y="4371083"/>
            <a:ext cx="3392943" cy="409471"/>
          </a:xfrm>
          <a:prstGeom prst="rect">
            <a:avLst/>
          </a:prstGeom>
          <a:noFill/>
        </p:spPr>
        <p:txBody>
          <a:bodyPr wrap="square" lIns="0" tIns="0" rIns="0" bIns="0" rtlCol="0">
            <a:spAutoFit/>
          </a:bodyPr>
          <a:lstStyle/>
          <a:p>
            <a:pPr algn="ctr">
              <a:lnSpc>
                <a:spcPct val="150000"/>
              </a:lnSpc>
            </a:pPr>
            <a:r>
              <a:rPr lang="fr-FR" sz="2000" dirty="0">
                <a:solidFill>
                  <a:schemeClr val="bg1"/>
                </a:solidFill>
                <a:latin typeface="+mj-lt"/>
                <a:ea typeface="Roboto Medium" panose="02000000000000000000" pitchFamily="2" charset="0"/>
                <a:cs typeface="Roboto Medium" panose="02000000000000000000" pitchFamily="2" charset="0"/>
              </a:rPr>
              <a:t>www.demanddriventech.com</a:t>
            </a:r>
          </a:p>
        </p:txBody>
      </p:sp>
      <p:sp>
        <p:nvSpPr>
          <p:cNvPr id="7" name="Subtitle 2">
            <a:extLst>
              <a:ext uri="{FF2B5EF4-FFF2-40B4-BE49-F238E27FC236}">
                <a16:creationId xmlns:a16="http://schemas.microsoft.com/office/drawing/2014/main" id="{225CC208-1B76-4D37-A6F0-A559F7690A6C}"/>
              </a:ext>
            </a:extLst>
          </p:cNvPr>
          <p:cNvSpPr txBox="1"/>
          <p:nvPr/>
        </p:nvSpPr>
        <p:spPr>
          <a:xfrm>
            <a:off x="-2" y="6468034"/>
            <a:ext cx="12192000"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gn="ctr">
              <a:lnSpc>
                <a:spcPct val="100000"/>
              </a:lnSpc>
              <a:spcBef>
                <a:spcPts val="0"/>
              </a:spcBef>
            </a:pPr>
            <a:r>
              <a:rPr lang="fr-FR" sz="700" dirty="0">
                <a:solidFill>
                  <a:schemeClr val="bg1"/>
                </a:solidFill>
                <a:latin typeface="+mj-lt"/>
                <a:ea typeface="Roboto" panose="02000000000000000000" pitchFamily="2" charset="0"/>
                <a:cs typeface="Roboto" panose="02000000000000000000" pitchFamily="2" charset="0"/>
              </a:rPr>
              <a:t>©2022 DEMAND DRIVEN TECHNOLOGIES. ALL RIGHTS RESERVED.</a:t>
            </a:r>
          </a:p>
        </p:txBody>
      </p:sp>
      <p:sp>
        <p:nvSpPr>
          <p:cNvPr id="8" name="Slide Number">
            <a:extLst>
              <a:ext uri="{FF2B5EF4-FFF2-40B4-BE49-F238E27FC236}">
                <a16:creationId xmlns:a16="http://schemas.microsoft.com/office/drawing/2014/main" id="{56B3D3ED-4A87-470F-A709-308D86952756}"/>
              </a:ext>
            </a:extLst>
          </p:cNvPr>
          <p:cNvSpPr txBox="1">
            <a:spLocks/>
          </p:cNvSpPr>
          <p:nvPr/>
        </p:nvSpPr>
        <p:spPr>
          <a:xfrm>
            <a:off x="11732099" y="6477000"/>
            <a:ext cx="459899" cy="370997"/>
          </a:xfrm>
          <a:prstGeom prst="rect">
            <a:avLst/>
          </a:prstGeom>
        </p:spPr>
        <p:txBody>
          <a:bodyPr/>
          <a:lstStyle>
            <a:defPPr>
              <a:defRPr lang="en-US"/>
            </a:defPPr>
            <a:lvl1pPr marL="0" algn="l" defTabSz="914400" rtl="0" eaLnBrk="1" latinLnBrk="0" hangingPunct="1">
              <a:defRPr sz="7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fr-FR" smtClean="0">
                <a:solidFill>
                  <a:schemeClr val="bg1"/>
                </a:solidFill>
              </a:rPr>
              <a:pPr/>
              <a:t>‹#›</a:t>
            </a:fld>
            <a:endParaRPr lang="fr-FR" dirty="0">
              <a:solidFill>
                <a:schemeClr val="bg1"/>
              </a:solidFill>
            </a:endParaRPr>
          </a:p>
        </p:txBody>
      </p:sp>
      <p:pic>
        <p:nvPicPr>
          <p:cNvPr id="9" name="Google Shape;641;p42" descr="Google Shape;641;p42">
            <a:extLst>
              <a:ext uri="{FF2B5EF4-FFF2-40B4-BE49-F238E27FC236}">
                <a16:creationId xmlns:a16="http://schemas.microsoft.com/office/drawing/2014/main" id="{8B276F5B-CE2B-4404-821D-6384EDD7405A}"/>
              </a:ext>
            </a:extLst>
          </p:cNvPr>
          <p:cNvPicPr>
            <a:picLocks noChangeAspect="1"/>
          </p:cNvPicPr>
          <p:nvPr/>
        </p:nvPicPr>
        <p:blipFill>
          <a:blip r:embed="rId5" cstate="email">
            <a:lum/>
            <a:extLst>
              <a:ext uri="{28A0092B-C50C-407E-A947-70E740481C1C}">
                <a14:useLocalDpi xmlns:a14="http://schemas.microsoft.com/office/drawing/2010/main"/>
              </a:ext>
            </a:extLst>
          </a:blip>
          <a:stretch>
            <a:fillRect/>
          </a:stretch>
        </p:blipFill>
        <p:spPr>
          <a:xfrm>
            <a:off x="199549" y="225675"/>
            <a:ext cx="380146" cy="298007"/>
          </a:xfrm>
          <a:prstGeom prst="rect">
            <a:avLst/>
          </a:prstGeom>
          <a:solidFill>
            <a:srgbClr val="4472C4">
              <a:alpha val="0"/>
            </a:srgbClr>
          </a:solidFill>
          <a:ln w="12700">
            <a:miter lim="400000"/>
          </a:ln>
        </p:spPr>
      </p:pic>
    </p:spTree>
    <p:extLst>
      <p:ext uri="{BB962C8B-B14F-4D97-AF65-F5344CB8AC3E}">
        <p14:creationId xmlns:p14="http://schemas.microsoft.com/office/powerpoint/2010/main" val="181395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CF562771-3878-4562-AF1D-4ECC1F791F4A}"/>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602AEBE8-3980-49C9-8F2B-D4DF73787EA9}"/>
              </a:ext>
            </a:extLst>
          </p:cNvPr>
          <p:cNvPicPr>
            <a:picLocks noChangeAspect="1"/>
          </p:cNvPicPr>
          <p:nvPr/>
        </p:nvPicPr>
        <p:blipFill>
          <a:blip r:embed="rId3"/>
          <a:stretch>
            <a:fillRect/>
          </a:stretch>
        </p:blipFill>
        <p:spPr>
          <a:xfrm>
            <a:off x="0" y="0"/>
            <a:ext cx="12193471" cy="6858000"/>
          </a:xfrm>
          <a:prstGeom prst="rect">
            <a:avLst/>
          </a:prstGeom>
        </p:spPr>
      </p:pic>
      <p:sp>
        <p:nvSpPr>
          <p:cNvPr id="7" name="Google Shape;24;p6">
            <a:extLst>
              <a:ext uri="{FF2B5EF4-FFF2-40B4-BE49-F238E27FC236}">
                <a16:creationId xmlns:a16="http://schemas.microsoft.com/office/drawing/2014/main" id="{593F9E81-2C10-49F0-BAD5-427CD1565BE3}"/>
              </a:ext>
            </a:extLst>
          </p:cNvPr>
          <p:cNvSpPr/>
          <p:nvPr/>
        </p:nvSpPr>
        <p:spPr>
          <a:xfrm>
            <a:off x="1231900" y="995195"/>
            <a:ext cx="10415814" cy="4867611"/>
          </a:xfrm>
          <a:prstGeom prst="roundRect">
            <a:avLst>
              <a:gd name="adj" fmla="val 2116"/>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97;p43">
            <a:extLst>
              <a:ext uri="{FF2B5EF4-FFF2-40B4-BE49-F238E27FC236}">
                <a16:creationId xmlns:a16="http://schemas.microsoft.com/office/drawing/2014/main" id="{D0DCDC02-B4FA-47C9-A71B-64DFB19528FC}"/>
              </a:ext>
            </a:extLst>
          </p:cNvPr>
          <p:cNvSpPr/>
          <p:nvPr/>
        </p:nvSpPr>
        <p:spPr>
          <a:xfrm>
            <a:off x="0" y="845947"/>
            <a:ext cx="3047999"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 name="Google Shape;641;p42" descr="Google Shape;641;p42">
            <a:extLst>
              <a:ext uri="{FF2B5EF4-FFF2-40B4-BE49-F238E27FC236}">
                <a16:creationId xmlns:a16="http://schemas.microsoft.com/office/drawing/2014/main" id="{FB463D3B-4F19-475A-9DB6-691847F9BC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Tree>
    <p:extLst>
      <p:ext uri="{BB962C8B-B14F-4D97-AF65-F5344CB8AC3E}">
        <p14:creationId xmlns:p14="http://schemas.microsoft.com/office/powerpoint/2010/main" val="142146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pic>
        <p:nvPicPr>
          <p:cNvPr id="10" name="Picture 49">
            <a:extLst>
              <a:ext uri="{FF2B5EF4-FFF2-40B4-BE49-F238E27FC236}">
                <a16:creationId xmlns:a16="http://schemas.microsoft.com/office/drawing/2014/main" id="{9771FA55-6118-9311-4AAF-94FE5625C601}"/>
              </a:ext>
            </a:extLst>
          </p:cNvPr>
          <p:cNvPicPr>
            <a:picLocks noChangeAspect="1"/>
          </p:cNvPicPr>
          <p:nvPr userDrawn="1"/>
        </p:nvPicPr>
        <p:blipFill>
          <a:blip r:embed="rId3">
            <a:alphaModFix amt="55000"/>
          </a:blip>
          <a:srcRect/>
          <a:stretch/>
        </p:blipFill>
        <p:spPr>
          <a:xfrm>
            <a:off x="0" y="-587"/>
            <a:ext cx="9560537" cy="6854352"/>
          </a:xfrm>
          <a:prstGeom prst="rect">
            <a:avLst/>
          </a:prstGeom>
        </p:spPr>
      </p:pic>
      <p:sp>
        <p:nvSpPr>
          <p:cNvPr id="9" name="Do not remove" hidden="1">
            <a:extLst>
              <a:ext uri="{FF2B5EF4-FFF2-40B4-BE49-F238E27FC236}">
                <a16:creationId xmlns:a16="http://schemas.microsoft.com/office/drawing/2014/main" id="{43EF4A5F-E6C0-47A6-B3EB-9544C96D9FBB}"/>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Subtitle 2">
            <a:extLst>
              <a:ext uri="{FF2B5EF4-FFF2-40B4-BE49-F238E27FC236}">
                <a16:creationId xmlns:a16="http://schemas.microsoft.com/office/drawing/2014/main" id="{7C2D3997-1067-4399-9113-6D70F0CE50E4}"/>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lang="fr-FR" sz="700" dirty="0">
                <a:solidFill>
                  <a:srgbClr val="252A36"/>
                </a:solidFill>
                <a:latin typeface="+mj-lt"/>
                <a:ea typeface="DIN 2014" panose="020B0504020202020204" pitchFamily="34" charset="77"/>
                <a:cs typeface="Roboto" panose="02000000000000000000" pitchFamily="2" charset="0"/>
              </a:rPr>
              <a:t>©2022 DEMAND DRIVEN TECHNOLOGIES. </a:t>
            </a:r>
            <a:r>
              <a:rPr lang="en-US" sz="700" dirty="0">
                <a:solidFill>
                  <a:srgbClr val="252A36"/>
                </a:solidFill>
                <a:latin typeface="+mj-lt"/>
                <a:ea typeface="DIN 2014" panose="020B0504020202020204" pitchFamily="34" charset="77"/>
                <a:cs typeface="Roboto" panose="02000000000000000000" pitchFamily="2" charset="0"/>
              </a:rPr>
              <a:t>ALL RIGHTS RESERVED</a:t>
            </a:r>
            <a:r>
              <a:rPr lang="fr-FR" sz="700" dirty="0">
                <a:solidFill>
                  <a:srgbClr val="252A36"/>
                </a:solidFill>
                <a:latin typeface="+mj-lt"/>
                <a:ea typeface="DIN 2014" panose="020B0504020202020204" pitchFamily="34" charset="77"/>
                <a:cs typeface="Roboto" panose="02000000000000000000" pitchFamily="2" charset="0"/>
              </a:rPr>
              <a:t>.</a:t>
            </a:r>
          </a:p>
        </p:txBody>
      </p:sp>
      <p:sp>
        <p:nvSpPr>
          <p:cNvPr id="8" name="Google Shape;14;p1">
            <a:extLst>
              <a:ext uri="{FF2B5EF4-FFF2-40B4-BE49-F238E27FC236}">
                <a16:creationId xmlns:a16="http://schemas.microsoft.com/office/drawing/2014/main" id="{78307FF8-5449-446D-B527-D5A6A48F2E2A}"/>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z="1000" smtClean="0">
                <a:solidFill>
                  <a:srgbClr val="252A36"/>
                </a:solidFill>
              </a:rPr>
              <a:pPr/>
              <a:t>‹#›</a:t>
            </a:fld>
            <a:endParaRPr lang="fr-FR" sz="1000" dirty="0">
              <a:solidFill>
                <a:srgbClr val="252A36"/>
              </a:solidFill>
            </a:endParaRPr>
          </a:p>
        </p:txBody>
      </p:sp>
      <p:sp>
        <p:nvSpPr>
          <p:cNvPr id="11" name="Espace réservé du texte 11">
            <a:extLst>
              <a:ext uri="{FF2B5EF4-FFF2-40B4-BE49-F238E27FC236}">
                <a16:creationId xmlns:a16="http://schemas.microsoft.com/office/drawing/2014/main" id="{640B06C8-29C6-4D71-BAB0-723DFBEEF2F2}"/>
              </a:ext>
            </a:extLst>
          </p:cNvPr>
          <p:cNvSpPr>
            <a:spLocks noGrp="1"/>
          </p:cNvSpPr>
          <p:nvPr>
            <p:ph type="body" sz="quarter" idx="15" hasCustomPrompt="1"/>
          </p:nvPr>
        </p:nvSpPr>
        <p:spPr>
          <a:xfrm>
            <a:off x="835502" y="65092"/>
            <a:ext cx="10312145" cy="634647"/>
          </a:xfrm>
          <a:prstGeom prst="rect">
            <a:avLst/>
          </a:prstGeom>
        </p:spPr>
        <p:txBody>
          <a:bodyPr anchor="ctr">
            <a:noAutofit/>
          </a:bodyPr>
          <a:lstStyle>
            <a:lvl1pPr marL="0" indent="0">
              <a:buNone/>
              <a:defRPr sz="3200">
                <a:solidFill>
                  <a:srgbClr val="252A36"/>
                </a:solidFill>
                <a:latin typeface="+mj-lt"/>
              </a:defRPr>
            </a:lvl1pPr>
          </a:lstStyle>
          <a:p>
            <a:pPr lvl="0"/>
            <a:r>
              <a:rPr lang="fr-FR" dirty="0" err="1"/>
              <a:t>Title</a:t>
            </a:r>
            <a:r>
              <a:rPr lang="fr-FR" dirty="0"/>
              <a:t> </a:t>
            </a:r>
            <a:r>
              <a:rPr lang="fr-FR" dirty="0" err="1"/>
              <a:t>Placeholder</a:t>
            </a:r>
            <a:endParaRPr lang="fr-FR" dirty="0"/>
          </a:p>
        </p:txBody>
      </p:sp>
      <p:sp>
        <p:nvSpPr>
          <p:cNvPr id="12" name="Espace réservé du texte 4">
            <a:extLst>
              <a:ext uri="{FF2B5EF4-FFF2-40B4-BE49-F238E27FC236}">
                <a16:creationId xmlns:a16="http://schemas.microsoft.com/office/drawing/2014/main" id="{6DEBA86E-19EF-4F78-9D9D-247FD619645B}"/>
              </a:ext>
            </a:extLst>
          </p:cNvPr>
          <p:cNvSpPr>
            <a:spLocks noGrp="1"/>
          </p:cNvSpPr>
          <p:nvPr>
            <p:ph type="body" sz="quarter" idx="18"/>
          </p:nvPr>
        </p:nvSpPr>
        <p:spPr>
          <a:xfrm>
            <a:off x="835502" y="1461828"/>
            <a:ext cx="10312145" cy="4397796"/>
          </a:xfrm>
          <a:prstGeom prst="rect">
            <a:avLst/>
          </a:prstGeom>
        </p:spPr>
        <p:txBody>
          <a:bodyPr/>
          <a:lstStyle>
            <a:lvl1pPr marL="514350" indent="-514350">
              <a:buClr>
                <a:srgbClr val="46297A"/>
              </a:buClr>
              <a:buFontTx/>
              <a:buBlip>
                <a:blip r:embed="rId4"/>
              </a:buBlip>
              <a:defRPr>
                <a:solidFill>
                  <a:srgbClr val="252A36"/>
                </a:solidFill>
                <a:latin typeface="+mn-lt"/>
                <a:cs typeface="DIN 2014" panose="020B0604020202020204" charset="0"/>
              </a:defRPr>
            </a:lvl1pPr>
            <a:lvl2pPr marL="914400" indent="-457200">
              <a:buClr>
                <a:srgbClr val="6667AB"/>
              </a:buClr>
              <a:buFont typeface="Arial" panose="020B0604020202020204" pitchFamily="34" charset="0"/>
              <a:buChar char="•"/>
              <a:defRPr>
                <a:solidFill>
                  <a:srgbClr val="252A36"/>
                </a:solidFill>
                <a:latin typeface="+mn-lt"/>
                <a:cs typeface="DIN 2014" panose="020B0604020202020204" charset="0"/>
              </a:defRPr>
            </a:lvl2pPr>
            <a:lvl3pPr marL="1254125" indent="-355600">
              <a:buClr>
                <a:srgbClr val="6667AB"/>
              </a:buClr>
              <a:buFont typeface="Arial" panose="020B0604020202020204" pitchFamily="34" charset="0"/>
              <a:buChar char="•"/>
              <a:defRPr>
                <a:solidFill>
                  <a:srgbClr val="252A36"/>
                </a:solidFill>
                <a:latin typeface="+mn-lt"/>
                <a:cs typeface="DIN 2014" panose="020B0604020202020204" charset="0"/>
              </a:defRPr>
            </a:lvl3pPr>
            <a:lvl4pPr marL="1701800" indent="-263525">
              <a:buClr>
                <a:srgbClr val="6667AB"/>
              </a:buClr>
              <a:buFont typeface="Arial" panose="020B0604020202020204" pitchFamily="34" charset="0"/>
              <a:buChar char="•"/>
              <a:defRPr>
                <a:solidFill>
                  <a:srgbClr val="252A36"/>
                </a:solidFill>
                <a:latin typeface="+mn-lt"/>
                <a:cs typeface="DIN 2014" panose="020B0604020202020204" charset="0"/>
              </a:defRPr>
            </a:lvl4pPr>
            <a:lvl5pPr marL="2057400" indent="-228600">
              <a:buFontTx/>
              <a:buBlip>
                <a:blip r:embed="rId5"/>
              </a:buBlip>
              <a:defRPr>
                <a:solidFill>
                  <a:srgbClr val="252A36"/>
                </a:solidFill>
                <a:latin typeface="DIN 2014" panose="020B0604020202020204" charset="0"/>
                <a:cs typeface="DIN 2014" panose="020B0604020202020204" charset="0"/>
              </a:defRPr>
            </a:lvl5pPr>
            <a:lvl6pPr marL="2514600" indent="-228600">
              <a:buFontTx/>
              <a:buBlip>
                <a:blip r:embed="rId5"/>
              </a:buBlip>
              <a:defRPr>
                <a:solidFill>
                  <a:srgbClr val="252A36"/>
                </a:solidFill>
                <a:latin typeface="DIN 2014" panose="020B0604020202020204" charset="0"/>
                <a:cs typeface="DIN 2014" panose="020B0604020202020204" charset="0"/>
              </a:defRPr>
            </a:lvl6pPr>
            <a:lvl7pPr marL="2743200" indent="0">
              <a:buFontTx/>
              <a:buNone/>
              <a:defRPr>
                <a:solidFill>
                  <a:srgbClr val="252A36"/>
                </a:solidFill>
                <a:latin typeface="DIN 2014" panose="020B0604020202020204" charset="0"/>
                <a:cs typeface="DIN 2014" panose="020B0604020202020204" charset="0"/>
              </a:defRPr>
            </a:lvl7pPr>
            <a:lvl8pPr marL="3429000" indent="-228600">
              <a:buFontTx/>
              <a:buBlip>
                <a:blip r:embed="rId5"/>
              </a:buBlip>
              <a:defRPr>
                <a:solidFill>
                  <a:srgbClr val="252A36"/>
                </a:solidFill>
                <a:latin typeface="DIN 2014" panose="020B0604020202020204" charset="0"/>
                <a:cs typeface="DIN 2014" panose="020B0604020202020204" charset="0"/>
              </a:defRPr>
            </a:lvl8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pic>
        <p:nvPicPr>
          <p:cNvPr id="14" name="Picture 51">
            <a:extLst>
              <a:ext uri="{FF2B5EF4-FFF2-40B4-BE49-F238E27FC236}">
                <a16:creationId xmlns:a16="http://schemas.microsoft.com/office/drawing/2014/main" id="{FFF50759-84EA-4240-8AF4-3054A25C0631}"/>
              </a:ext>
            </a:extLst>
          </p:cNvPr>
          <p:cNvPicPr>
            <a:picLocks noChangeAspect="1"/>
          </p:cNvPicPr>
          <p:nvPr/>
        </p:nvPicPr>
        <p:blipFill rotWithShape="1">
          <a:blip r:embed="rId6" cstate="hqprint">
            <a:lum/>
            <a:extLst>
              <a:ext uri="{28A0092B-C50C-407E-A947-70E740481C1C}">
                <a14:useLocalDpi xmlns:a14="http://schemas.microsoft.com/office/drawing/2010/main"/>
              </a:ext>
            </a:extLst>
          </a:blip>
          <a:srcRect t="1" r="81029" b="-810"/>
          <a:stretch/>
        </p:blipFill>
        <p:spPr>
          <a:xfrm>
            <a:off x="199549" y="231957"/>
            <a:ext cx="383064" cy="300916"/>
          </a:xfrm>
          <a:prstGeom prst="rect">
            <a:avLst/>
          </a:prstGeom>
          <a:solidFill>
            <a:srgbClr val="4472C4">
              <a:alpha val="0"/>
            </a:srgbClr>
          </a:solidFill>
        </p:spPr>
      </p:pic>
    </p:spTree>
    <p:extLst>
      <p:ext uri="{BB962C8B-B14F-4D97-AF65-F5344CB8AC3E}">
        <p14:creationId xmlns:p14="http://schemas.microsoft.com/office/powerpoint/2010/main" val="1607436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3">
  <p:cSld name="Team 3">
    <p:bg>
      <p:bgPr>
        <a:solidFill>
          <a:srgbClr val="F2F2F2"/>
        </a:solidFill>
        <a:effectLst/>
      </p:bgPr>
    </p:bg>
    <p:spTree>
      <p:nvGrpSpPr>
        <p:cNvPr id="1" name="Shape 35"/>
        <p:cNvGrpSpPr/>
        <p:nvPr/>
      </p:nvGrpSpPr>
      <p:grpSpPr>
        <a:xfrm>
          <a:off x="0" y="0"/>
          <a:ext cx="0" cy="0"/>
          <a:chOff x="0" y="0"/>
          <a:chExt cx="0" cy="0"/>
        </a:xfrm>
      </p:grpSpPr>
      <p:pic>
        <p:nvPicPr>
          <p:cNvPr id="3" name="Picture 2">
            <a:extLst>
              <a:ext uri="{FF2B5EF4-FFF2-40B4-BE49-F238E27FC236}">
                <a16:creationId xmlns:a16="http://schemas.microsoft.com/office/drawing/2014/main" id="{CCE662FD-82AC-3945-90B7-62044AF889D1}"/>
              </a:ext>
            </a:extLst>
          </p:cNvPr>
          <p:cNvPicPr>
            <a:picLocks noChangeAspect="1"/>
          </p:cNvPicPr>
          <p:nvPr userDrawn="1"/>
        </p:nvPicPr>
        <p:blipFill>
          <a:blip r:embed="rId2"/>
          <a:stretch>
            <a:fillRect/>
          </a:stretch>
        </p:blipFill>
        <p:spPr>
          <a:xfrm>
            <a:off x="0" y="0"/>
            <a:ext cx="12193471" cy="6858000"/>
          </a:xfrm>
          <a:prstGeom prst="rect">
            <a:avLst/>
          </a:prstGeom>
        </p:spPr>
      </p:pic>
      <p:sp>
        <p:nvSpPr>
          <p:cNvPr id="36" name="Google Shape;36;p13"/>
          <p:cNvSpPr/>
          <p:nvPr/>
        </p:nvSpPr>
        <p:spPr>
          <a:xfrm>
            <a:off x="898903" y="995195"/>
            <a:ext cx="10857668" cy="4867611"/>
          </a:xfrm>
          <a:prstGeom prst="roundRect">
            <a:avLst>
              <a:gd name="adj" fmla="val 2116"/>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6467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ndard+Orange">
    <p:spTree>
      <p:nvGrpSpPr>
        <p:cNvPr id="1" name=""/>
        <p:cNvGrpSpPr/>
        <p:nvPr/>
      </p:nvGrpSpPr>
      <p:grpSpPr>
        <a:xfrm>
          <a:off x="0" y="0"/>
          <a:ext cx="0" cy="0"/>
          <a:chOff x="0" y="0"/>
          <a:chExt cx="0" cy="0"/>
        </a:xfrm>
      </p:grpSpPr>
      <p:pic>
        <p:nvPicPr>
          <p:cNvPr id="11" name="Picture 49">
            <a:extLst>
              <a:ext uri="{FF2B5EF4-FFF2-40B4-BE49-F238E27FC236}">
                <a16:creationId xmlns:a16="http://schemas.microsoft.com/office/drawing/2014/main" id="{C513F1D2-C76B-44BD-42E1-14975B6E7811}"/>
              </a:ext>
            </a:extLst>
          </p:cNvPr>
          <p:cNvPicPr>
            <a:picLocks noChangeAspect="1"/>
          </p:cNvPicPr>
          <p:nvPr userDrawn="1"/>
        </p:nvPicPr>
        <p:blipFill>
          <a:blip r:embed="rId3">
            <a:alphaModFix amt="55000"/>
          </a:blip>
          <a:srcRect/>
          <a:stretch/>
        </p:blipFill>
        <p:spPr>
          <a:xfrm>
            <a:off x="0" y="-587"/>
            <a:ext cx="9560537" cy="6854352"/>
          </a:xfrm>
          <a:prstGeom prst="rect">
            <a:avLst/>
          </a:prstGeom>
        </p:spPr>
      </p:pic>
      <p:sp>
        <p:nvSpPr>
          <p:cNvPr id="9" name="Do not remove" hidden="1">
            <a:extLst>
              <a:ext uri="{FF2B5EF4-FFF2-40B4-BE49-F238E27FC236}">
                <a16:creationId xmlns:a16="http://schemas.microsoft.com/office/drawing/2014/main" id="{43EF4A5F-E6C0-47A6-B3EB-9544C96D9FBB}"/>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Picture 51">
            <a:extLst>
              <a:ext uri="{FF2B5EF4-FFF2-40B4-BE49-F238E27FC236}">
                <a16:creationId xmlns:a16="http://schemas.microsoft.com/office/drawing/2014/main" id="{7D8CC16D-1EEC-4E26-8488-FBB4B1F24A1A}"/>
              </a:ext>
            </a:extLst>
          </p:cNvPr>
          <p:cNvPicPr>
            <a:picLocks noChangeAspect="1"/>
          </p:cNvPicPr>
          <p:nvPr/>
        </p:nvPicPr>
        <p:blipFill rotWithShape="1">
          <a:blip r:embed="rId4" cstate="hqprint">
            <a:lum/>
            <a:extLst>
              <a:ext uri="{28A0092B-C50C-407E-A947-70E740481C1C}">
                <a14:useLocalDpi xmlns:a14="http://schemas.microsoft.com/office/drawing/2010/main"/>
              </a:ext>
            </a:extLst>
          </a:blip>
          <a:srcRect t="1" r="81029" b="-810"/>
          <a:stretch/>
        </p:blipFill>
        <p:spPr>
          <a:xfrm>
            <a:off x="199549" y="231957"/>
            <a:ext cx="383064" cy="300916"/>
          </a:xfrm>
          <a:prstGeom prst="rect">
            <a:avLst/>
          </a:prstGeom>
          <a:solidFill>
            <a:srgbClr val="4472C4">
              <a:alpha val="0"/>
            </a:srgbClr>
          </a:solidFill>
        </p:spPr>
      </p:pic>
      <p:sp>
        <p:nvSpPr>
          <p:cNvPr id="4" name="Espace réservé du texte 11">
            <a:extLst>
              <a:ext uri="{FF2B5EF4-FFF2-40B4-BE49-F238E27FC236}">
                <a16:creationId xmlns:a16="http://schemas.microsoft.com/office/drawing/2014/main" id="{473E11EE-2838-456C-B2DF-ADFE5E7C8231}"/>
              </a:ext>
            </a:extLst>
          </p:cNvPr>
          <p:cNvSpPr>
            <a:spLocks noGrp="1"/>
          </p:cNvSpPr>
          <p:nvPr>
            <p:ph type="body" sz="quarter" idx="15" hasCustomPrompt="1"/>
          </p:nvPr>
        </p:nvSpPr>
        <p:spPr>
          <a:xfrm>
            <a:off x="835502" y="65092"/>
            <a:ext cx="10312145" cy="634647"/>
          </a:xfrm>
          <a:prstGeom prst="rect">
            <a:avLst/>
          </a:prstGeom>
        </p:spPr>
        <p:txBody>
          <a:bodyPr anchor="ctr">
            <a:noAutofit/>
          </a:bodyPr>
          <a:lstStyle>
            <a:lvl1pPr marL="0" indent="0">
              <a:buNone/>
              <a:defRPr sz="3200">
                <a:solidFill>
                  <a:srgbClr val="252A36"/>
                </a:solidFill>
                <a:latin typeface="+mj-lt"/>
              </a:defRPr>
            </a:lvl1pPr>
          </a:lstStyle>
          <a:p>
            <a:pPr lvl="0"/>
            <a:r>
              <a:rPr lang="fr-FR" dirty="0" err="1"/>
              <a:t>Title</a:t>
            </a:r>
            <a:r>
              <a:rPr lang="fr-FR" dirty="0"/>
              <a:t> </a:t>
            </a:r>
            <a:r>
              <a:rPr lang="fr-FR" dirty="0" err="1"/>
              <a:t>Placeholder</a:t>
            </a:r>
            <a:endParaRPr lang="fr-FR" dirty="0"/>
          </a:p>
        </p:txBody>
      </p:sp>
      <p:sp>
        <p:nvSpPr>
          <p:cNvPr id="7" name="Subtitle 2">
            <a:extLst>
              <a:ext uri="{FF2B5EF4-FFF2-40B4-BE49-F238E27FC236}">
                <a16:creationId xmlns:a16="http://schemas.microsoft.com/office/drawing/2014/main" id="{7C2D3997-1067-4399-9113-6D70F0CE50E4}"/>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lang="fr-FR" sz="700" dirty="0">
                <a:solidFill>
                  <a:srgbClr val="252A36"/>
                </a:solidFill>
                <a:latin typeface="+mj-lt"/>
                <a:ea typeface="DIN 2014" panose="020B0504020202020204" pitchFamily="34" charset="77"/>
                <a:cs typeface="Roboto" panose="02000000000000000000" pitchFamily="2" charset="0"/>
              </a:rPr>
              <a:t>©2022 DEMAND DRIVEN TECHNOLOGIES. </a:t>
            </a:r>
            <a:r>
              <a:rPr lang="en-US" sz="700" dirty="0">
                <a:solidFill>
                  <a:srgbClr val="252A36"/>
                </a:solidFill>
                <a:latin typeface="+mj-lt"/>
                <a:ea typeface="DIN 2014" panose="020B0504020202020204" pitchFamily="34" charset="77"/>
                <a:cs typeface="Roboto" panose="02000000000000000000" pitchFamily="2" charset="0"/>
              </a:rPr>
              <a:t>ALL RIGHTS RESERVED</a:t>
            </a:r>
            <a:r>
              <a:rPr lang="fr-FR" sz="700" dirty="0">
                <a:solidFill>
                  <a:srgbClr val="252A36"/>
                </a:solidFill>
                <a:latin typeface="+mj-lt"/>
                <a:ea typeface="DIN 2014" panose="020B0504020202020204" pitchFamily="34" charset="77"/>
                <a:cs typeface="Roboto" panose="02000000000000000000" pitchFamily="2" charset="0"/>
              </a:rPr>
              <a:t>.</a:t>
            </a:r>
          </a:p>
        </p:txBody>
      </p:sp>
      <p:sp>
        <p:nvSpPr>
          <p:cNvPr id="8" name="Google Shape;14;p1">
            <a:extLst>
              <a:ext uri="{FF2B5EF4-FFF2-40B4-BE49-F238E27FC236}">
                <a16:creationId xmlns:a16="http://schemas.microsoft.com/office/drawing/2014/main" id="{78307FF8-5449-446D-B527-D5A6A48F2E2A}"/>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z="1000" smtClean="0">
                <a:solidFill>
                  <a:srgbClr val="252A36"/>
                </a:solidFill>
              </a:rPr>
              <a:pPr/>
              <a:t>‹#›</a:t>
            </a:fld>
            <a:endParaRPr lang="fr-FR" sz="1000" dirty="0">
              <a:solidFill>
                <a:srgbClr val="252A36"/>
              </a:solidFill>
            </a:endParaRPr>
          </a:p>
        </p:txBody>
      </p:sp>
      <p:sp>
        <p:nvSpPr>
          <p:cNvPr id="10" name="Espace réservé du texte 4">
            <a:extLst>
              <a:ext uri="{FF2B5EF4-FFF2-40B4-BE49-F238E27FC236}">
                <a16:creationId xmlns:a16="http://schemas.microsoft.com/office/drawing/2014/main" id="{3E1EAC71-83AE-4CE7-963F-CB370558E9F3}"/>
              </a:ext>
            </a:extLst>
          </p:cNvPr>
          <p:cNvSpPr>
            <a:spLocks noGrp="1"/>
          </p:cNvSpPr>
          <p:nvPr>
            <p:ph type="body" sz="quarter" idx="18"/>
          </p:nvPr>
        </p:nvSpPr>
        <p:spPr>
          <a:xfrm>
            <a:off x="835502" y="1461828"/>
            <a:ext cx="10312145" cy="4397796"/>
          </a:xfrm>
          <a:prstGeom prst="rect">
            <a:avLst/>
          </a:prstGeom>
        </p:spPr>
        <p:txBody>
          <a:bodyPr/>
          <a:lstStyle>
            <a:lvl1pPr marL="514350" indent="-514350">
              <a:buClr>
                <a:srgbClr val="6667AB"/>
              </a:buClr>
              <a:buFont typeface="+mj-lt"/>
              <a:buAutoNum type="arabicPeriod"/>
              <a:defRPr>
                <a:solidFill>
                  <a:srgbClr val="252A36"/>
                </a:solidFill>
                <a:latin typeface="+mn-lt"/>
                <a:cs typeface="DIN 2014" panose="020B0604020202020204" charset="0"/>
              </a:defRPr>
            </a:lvl1pPr>
            <a:lvl2pPr marL="914400" indent="-457200">
              <a:buClr>
                <a:srgbClr val="6546AB"/>
              </a:buClr>
              <a:buFont typeface="+mj-lt"/>
              <a:buAutoNum type="arabicPeriod"/>
              <a:defRPr>
                <a:solidFill>
                  <a:srgbClr val="252A36"/>
                </a:solidFill>
                <a:latin typeface="DIN 2014" panose="020B0604020202020204" charset="0"/>
                <a:cs typeface="DIN 2014" panose="020B0604020202020204" charset="0"/>
              </a:defRPr>
            </a:lvl2pPr>
            <a:lvl3pPr marL="1371600" indent="-457200">
              <a:buClr>
                <a:srgbClr val="3C346E"/>
              </a:buClr>
              <a:buFont typeface="+mj-lt"/>
              <a:buAutoNum type="arabicPeriod"/>
              <a:defRPr>
                <a:solidFill>
                  <a:srgbClr val="252A36"/>
                </a:solidFill>
                <a:latin typeface="DIN 2014" panose="020B0604020202020204" charset="0"/>
                <a:cs typeface="DIN 2014" panose="020B0604020202020204" charset="0"/>
              </a:defRPr>
            </a:lvl3pPr>
            <a:lvl4pPr marL="1714500" indent="-342900">
              <a:buClr>
                <a:srgbClr val="252A36"/>
              </a:buClr>
              <a:buFont typeface="+mj-lt"/>
              <a:buAutoNum type="arabicPeriod"/>
              <a:defRPr>
                <a:solidFill>
                  <a:srgbClr val="252A36"/>
                </a:solidFill>
                <a:latin typeface="DIN 2014" panose="020B0604020202020204" charset="0"/>
                <a:cs typeface="DIN 2014" panose="020B0604020202020204" charset="0"/>
              </a:defRPr>
            </a:lvl4pPr>
            <a:lvl5pPr marL="2057400" indent="-228600">
              <a:buFontTx/>
              <a:buBlip>
                <a:blip r:embed="rId5"/>
              </a:buBlip>
              <a:defRPr>
                <a:solidFill>
                  <a:srgbClr val="252A36"/>
                </a:solidFill>
                <a:latin typeface="DIN 2014" panose="020B0604020202020204" charset="0"/>
                <a:cs typeface="DIN 2014" panose="020B0604020202020204" charset="0"/>
              </a:defRPr>
            </a:lvl5pPr>
            <a:lvl6pPr marL="2514600" indent="-228600">
              <a:buFontTx/>
              <a:buBlip>
                <a:blip r:embed="rId5"/>
              </a:buBlip>
              <a:defRPr>
                <a:solidFill>
                  <a:srgbClr val="252A36"/>
                </a:solidFill>
                <a:latin typeface="DIN 2014" panose="020B0604020202020204" charset="0"/>
                <a:cs typeface="DIN 2014" panose="020B0604020202020204" charset="0"/>
              </a:defRPr>
            </a:lvl6pPr>
            <a:lvl7pPr marL="2743200" indent="0">
              <a:buFontTx/>
              <a:buNone/>
              <a:defRPr>
                <a:solidFill>
                  <a:srgbClr val="252A36"/>
                </a:solidFill>
                <a:latin typeface="DIN 2014" panose="020B0604020202020204" charset="0"/>
                <a:cs typeface="DIN 2014" panose="020B0604020202020204" charset="0"/>
              </a:defRPr>
            </a:lvl7pPr>
            <a:lvl8pPr marL="3429000" indent="-228600">
              <a:buFontTx/>
              <a:buBlip>
                <a:blip r:embed="rId5"/>
              </a:buBlip>
              <a:defRPr>
                <a:solidFill>
                  <a:srgbClr val="252A36"/>
                </a:solidFill>
                <a:latin typeface="DIN 2014" panose="020B0604020202020204" charset="0"/>
                <a:cs typeface="DIN 2014" panose="020B0604020202020204" charset="0"/>
              </a:defRPr>
            </a:lvl8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2" name="Google Shape;97;p43">
            <a:extLst>
              <a:ext uri="{FF2B5EF4-FFF2-40B4-BE49-F238E27FC236}">
                <a16:creationId xmlns:a16="http://schemas.microsoft.com/office/drawing/2014/main" id="{A5999591-7D12-4138-B2B0-685A2E10C82D}"/>
              </a:ext>
            </a:extLst>
          </p:cNvPr>
          <p:cNvSpPr/>
          <p:nvPr/>
        </p:nvSpPr>
        <p:spPr>
          <a:xfrm>
            <a:off x="-11196" y="726044"/>
            <a:ext cx="4135521"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r-FR" sz="1800" dirty="0">
              <a:solidFill>
                <a:schemeClr val="lt1"/>
              </a:solidFill>
              <a:latin typeface="Calibri"/>
              <a:ea typeface="Calibri"/>
              <a:cs typeface="Calibri"/>
              <a:sym typeface="Calibri"/>
            </a:endParaRPr>
          </a:p>
        </p:txBody>
      </p:sp>
      <p:sp>
        <p:nvSpPr>
          <p:cNvPr id="14" name="Espace réservé du texte 11">
            <a:extLst>
              <a:ext uri="{FF2B5EF4-FFF2-40B4-BE49-F238E27FC236}">
                <a16:creationId xmlns:a16="http://schemas.microsoft.com/office/drawing/2014/main" id="{A94F6ED9-B660-4B9C-A6C9-DA98EE7209CF}"/>
              </a:ext>
            </a:extLst>
          </p:cNvPr>
          <p:cNvSpPr>
            <a:spLocks noGrp="1"/>
          </p:cNvSpPr>
          <p:nvPr>
            <p:ph type="body" sz="quarter" idx="19" hasCustomPrompt="1"/>
          </p:nvPr>
        </p:nvSpPr>
        <p:spPr>
          <a:xfrm>
            <a:off x="824306" y="734195"/>
            <a:ext cx="3195244" cy="350663"/>
          </a:xfrm>
          <a:prstGeom prst="rect">
            <a:avLst/>
          </a:prstGeom>
        </p:spPr>
        <p:txBody>
          <a:bodyPr anchor="ctr" anchorCtr="0">
            <a:noAutofit/>
          </a:bodyPr>
          <a:lstStyle>
            <a:lvl1pPr marL="0" indent="0">
              <a:buNone/>
              <a:defRPr sz="1000" b="1" spc="600">
                <a:solidFill>
                  <a:schemeClr val="bg1"/>
                </a:solidFill>
                <a:latin typeface="+mj-lt"/>
                <a:cs typeface="DIN 2014 Bold" panose="020B0604020202020204" charset="0"/>
              </a:defRPr>
            </a:lvl1pPr>
          </a:lstStyle>
          <a:p>
            <a:pPr lvl="0"/>
            <a:r>
              <a:rPr lang="fr-FR" dirty="0"/>
              <a:t>SECTION</a:t>
            </a:r>
          </a:p>
        </p:txBody>
      </p:sp>
    </p:spTree>
    <p:extLst>
      <p:ext uri="{BB962C8B-B14F-4D97-AF65-F5344CB8AC3E}">
        <p14:creationId xmlns:p14="http://schemas.microsoft.com/office/powerpoint/2010/main" val="277479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66773ECA-547E-4A5C-A5D9-791015C953F2}"/>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Picture 6">
            <a:extLst>
              <a:ext uri="{FF2B5EF4-FFF2-40B4-BE49-F238E27FC236}">
                <a16:creationId xmlns:a16="http://schemas.microsoft.com/office/drawing/2014/main" id="{BD36B66D-126C-4A0E-98DB-DB24BEA5A849}"/>
              </a:ext>
            </a:extLst>
          </p:cNvPr>
          <p:cNvPicPr>
            <a:picLocks noChangeAspect="1"/>
          </p:cNvPicPr>
          <p:nvPr/>
        </p:nvPicPr>
        <p:blipFill rotWithShape="1">
          <a:blip r:embed="rId3" cstate="hqprint">
            <a:alphaModFix amt="70000"/>
            <a:extLst>
              <a:ext uri="{28A0092B-C50C-407E-A947-70E740481C1C}">
                <a14:useLocalDpi xmlns:a14="http://schemas.microsoft.com/office/drawing/2010/main"/>
              </a:ext>
            </a:extLst>
          </a:blip>
          <a:srcRect/>
          <a:stretch/>
        </p:blipFill>
        <p:spPr>
          <a:xfrm flipH="1">
            <a:off x="0" y="3648"/>
            <a:ext cx="12215896" cy="6854352"/>
          </a:xfrm>
          <a:prstGeom prst="rect">
            <a:avLst/>
          </a:prstGeom>
        </p:spPr>
      </p:pic>
      <p:sp>
        <p:nvSpPr>
          <p:cNvPr id="5" name="Google Shape;123;p17">
            <a:extLst>
              <a:ext uri="{FF2B5EF4-FFF2-40B4-BE49-F238E27FC236}">
                <a16:creationId xmlns:a16="http://schemas.microsoft.com/office/drawing/2014/main" id="{9CC5477F-8A72-4D4B-A1FA-2BB6E2811C10}"/>
              </a:ext>
            </a:extLst>
          </p:cNvPr>
          <p:cNvSpPr txBox="1"/>
          <p:nvPr/>
        </p:nvSpPr>
        <p:spPr>
          <a:xfrm>
            <a:off x="8174533" y="2268798"/>
            <a:ext cx="2995768" cy="202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20000"/>
              </a:lnSpc>
              <a:defRPr sz="1400"/>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lang="fr-FR" sz="1200" b="1" u="none" strike="noStrike" kern="0" cap="none" spc="600" normalizeH="0" baseline="0" noProof="0" dirty="0">
                <a:ln>
                  <a:noFill/>
                </a:ln>
                <a:solidFill>
                  <a:srgbClr val="4C4084"/>
                </a:solidFill>
                <a:effectLst/>
                <a:uLnTx/>
                <a:uFillTx/>
                <a:latin typeface="+mj-lt"/>
                <a:ea typeface="DIN 2014 Bold" panose="020B0504020202020204" pitchFamily="34" charset="77"/>
                <a:sym typeface="DIN2014-Light"/>
              </a:rPr>
              <a:t>THANK YOU</a:t>
            </a:r>
          </a:p>
        </p:txBody>
      </p:sp>
      <p:cxnSp>
        <p:nvCxnSpPr>
          <p:cNvPr id="6" name="Straight Connector 2">
            <a:extLst>
              <a:ext uri="{FF2B5EF4-FFF2-40B4-BE49-F238E27FC236}">
                <a16:creationId xmlns:a16="http://schemas.microsoft.com/office/drawing/2014/main" id="{683480BC-B9B0-4946-8FA1-973AC2261B22}"/>
              </a:ext>
            </a:extLst>
          </p:cNvPr>
          <p:cNvCxnSpPr>
            <a:cxnSpLocks/>
          </p:cNvCxnSpPr>
          <p:nvPr/>
        </p:nvCxnSpPr>
        <p:spPr>
          <a:xfrm>
            <a:off x="7170618" y="4211189"/>
            <a:ext cx="5021382"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Google Shape;121;p17">
            <a:extLst>
              <a:ext uri="{FF2B5EF4-FFF2-40B4-BE49-F238E27FC236}">
                <a16:creationId xmlns:a16="http://schemas.microsoft.com/office/drawing/2014/main" id="{B76C873F-E9F0-4D6E-AEE5-59F45A243DCE}"/>
              </a:ext>
            </a:extLst>
          </p:cNvPr>
          <p:cNvSpPr txBox="1"/>
          <p:nvPr/>
        </p:nvSpPr>
        <p:spPr>
          <a:xfrm>
            <a:off x="7794937" y="2808989"/>
            <a:ext cx="379596" cy="1169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a:spAutoFit/>
          </a:bodyPr>
          <a:lstStyle/>
          <a:p>
            <a:pPr marL="0" marR="0" lvl="0" indent="0" defTabSz="914400" rtl="0" eaLnBrk="1" fontAlgn="auto" latinLnBrk="0" hangingPunct="0">
              <a:lnSpc>
                <a:spcPct val="150000"/>
              </a:lnSpc>
              <a:spcBef>
                <a:spcPts val="0"/>
              </a:spcBef>
              <a:spcAft>
                <a:spcPts val="0"/>
              </a:spcAft>
              <a:buClr>
                <a:srgbClr val="FFFFFF"/>
              </a:buClr>
              <a:buSzTx/>
              <a:buFontTx/>
              <a:buNone/>
              <a:tabLst/>
              <a:defRPr sz="2400"/>
            </a:pPr>
            <a:r>
              <a:rPr kumimoji="0" lang="fr-FR" sz="1600" b="0" i="0" u="none" strike="noStrike" kern="0" cap="none" spc="0" normalizeH="0" baseline="0" noProof="0" dirty="0">
                <a:ln>
                  <a:noFill/>
                </a:ln>
                <a:solidFill>
                  <a:schemeClr val="bg1">
                    <a:lumMod val="50000"/>
                  </a:schemeClr>
                </a:solidFill>
                <a:effectLst/>
                <a:uLnTx/>
                <a:uFillTx/>
                <a:latin typeface="+mj-lt"/>
                <a:ea typeface="DIN2014-Light"/>
                <a:sym typeface="DIN2014-Light"/>
              </a:rPr>
              <a:t>P |</a:t>
            </a:r>
          </a:p>
          <a:p>
            <a:pPr marL="0" marR="0" lvl="0" indent="0" defTabSz="914400" rtl="0" eaLnBrk="1" fontAlgn="auto" latinLnBrk="0" hangingPunct="0">
              <a:lnSpc>
                <a:spcPct val="150000"/>
              </a:lnSpc>
              <a:spcBef>
                <a:spcPts val="0"/>
              </a:spcBef>
              <a:spcAft>
                <a:spcPts val="0"/>
              </a:spcAft>
              <a:buClr>
                <a:srgbClr val="FFFFFF"/>
              </a:buClr>
              <a:buSzTx/>
              <a:buFontTx/>
              <a:buNone/>
              <a:tabLst/>
              <a:defRPr sz="2400"/>
            </a:pPr>
            <a:r>
              <a:rPr lang="fr-FR" sz="1600" dirty="0">
                <a:solidFill>
                  <a:schemeClr val="bg1">
                    <a:lumMod val="50000"/>
                  </a:schemeClr>
                </a:solidFill>
                <a:latin typeface="+mj-lt"/>
                <a:ea typeface="DIN2014-Light"/>
                <a:sym typeface="DIN2014-Light"/>
              </a:rPr>
              <a:t>E |</a:t>
            </a:r>
          </a:p>
          <a:p>
            <a:pPr marL="0" marR="0" lvl="0" indent="0" defTabSz="914400" rtl="0" eaLnBrk="1" fontAlgn="auto" latinLnBrk="0" hangingPunct="0">
              <a:lnSpc>
                <a:spcPct val="150000"/>
              </a:lnSpc>
              <a:spcBef>
                <a:spcPts val="0"/>
              </a:spcBef>
              <a:spcAft>
                <a:spcPts val="0"/>
              </a:spcAft>
              <a:buClr>
                <a:srgbClr val="FFFFFF"/>
              </a:buClr>
              <a:buSzTx/>
              <a:buFontTx/>
              <a:buNone/>
              <a:tabLst/>
              <a:defRPr sz="2400"/>
            </a:pPr>
            <a:r>
              <a:rPr kumimoji="0" lang="fr-FR" sz="1600" b="0" i="0" u="none" strike="noStrike" kern="0" cap="none" spc="0" normalizeH="0" baseline="0" noProof="0" dirty="0">
                <a:ln>
                  <a:noFill/>
                </a:ln>
                <a:solidFill>
                  <a:schemeClr val="bg1">
                    <a:lumMod val="50000"/>
                  </a:schemeClr>
                </a:solidFill>
                <a:effectLst/>
                <a:uLnTx/>
                <a:uFillTx/>
                <a:latin typeface="+mj-lt"/>
                <a:ea typeface="DIN2014-Light"/>
                <a:sym typeface="DIN2014-Light"/>
              </a:rPr>
              <a:t>A |</a:t>
            </a:r>
          </a:p>
        </p:txBody>
      </p:sp>
      <p:sp>
        <p:nvSpPr>
          <p:cNvPr id="9" name="Espace réservé du texte 7">
            <a:extLst>
              <a:ext uri="{FF2B5EF4-FFF2-40B4-BE49-F238E27FC236}">
                <a16:creationId xmlns:a16="http://schemas.microsoft.com/office/drawing/2014/main" id="{2111C16D-260A-47DF-8662-672DBBFB1AEE}"/>
              </a:ext>
            </a:extLst>
          </p:cNvPr>
          <p:cNvSpPr>
            <a:spLocks noGrp="1"/>
          </p:cNvSpPr>
          <p:nvPr>
            <p:ph type="body" sz="quarter" idx="11" hasCustomPrompt="1"/>
          </p:nvPr>
        </p:nvSpPr>
        <p:spPr>
          <a:xfrm>
            <a:off x="8086724" y="2884564"/>
            <a:ext cx="3693796" cy="312574"/>
          </a:xfrm>
          <a:prstGeom prst="rect">
            <a:avLst/>
          </a:prstGeom>
        </p:spPr>
        <p:txBody>
          <a:bodyPr>
            <a:normAutofit/>
          </a:bodyPr>
          <a:lstStyle>
            <a:lvl1pPr marL="0" indent="0">
              <a:buNone/>
              <a:defRPr sz="1600">
                <a:solidFill>
                  <a:schemeClr val="bg1">
                    <a:lumMod val="50000"/>
                  </a:schemeClr>
                </a:solidFill>
                <a:latin typeface="+mj-lt"/>
                <a:cs typeface="DIN2014-Light" panose="020B0604020202020204" charset="0"/>
              </a:defRPr>
            </a:lvl1pPr>
          </a:lstStyle>
          <a:p>
            <a:pPr lvl="0"/>
            <a:r>
              <a:rPr lang="fr-FR" dirty="0"/>
              <a:t>1 …</a:t>
            </a:r>
          </a:p>
        </p:txBody>
      </p:sp>
      <p:sp>
        <p:nvSpPr>
          <p:cNvPr id="10" name="Espace réservé du texte 7">
            <a:extLst>
              <a:ext uri="{FF2B5EF4-FFF2-40B4-BE49-F238E27FC236}">
                <a16:creationId xmlns:a16="http://schemas.microsoft.com/office/drawing/2014/main" id="{0C887DEF-7A1E-4A00-BB4E-FE52D96EC279}"/>
              </a:ext>
            </a:extLst>
          </p:cNvPr>
          <p:cNvSpPr>
            <a:spLocks noGrp="1"/>
          </p:cNvSpPr>
          <p:nvPr>
            <p:ph type="body" sz="quarter" idx="12" hasCustomPrompt="1"/>
          </p:nvPr>
        </p:nvSpPr>
        <p:spPr>
          <a:xfrm>
            <a:off x="8086724" y="3272713"/>
            <a:ext cx="3693796" cy="312574"/>
          </a:xfrm>
          <a:prstGeom prst="rect">
            <a:avLst/>
          </a:prstGeom>
        </p:spPr>
        <p:txBody>
          <a:bodyPr>
            <a:normAutofit/>
          </a:bodyPr>
          <a:lstStyle>
            <a:lvl1pPr marL="0" indent="0">
              <a:buNone/>
              <a:defRPr sz="1600">
                <a:solidFill>
                  <a:schemeClr val="bg1">
                    <a:lumMod val="50000"/>
                  </a:schemeClr>
                </a:solidFill>
                <a:latin typeface="+mj-lt"/>
                <a:cs typeface="DIN2014-Light" panose="020B0604020202020204" charset="0"/>
              </a:defRPr>
            </a:lvl1pPr>
          </a:lstStyle>
          <a:p>
            <a:pPr lvl="0"/>
            <a:r>
              <a:rPr lang="fr-FR" dirty="0"/>
              <a:t>@demanddriventech.com</a:t>
            </a:r>
          </a:p>
        </p:txBody>
      </p:sp>
      <p:sp>
        <p:nvSpPr>
          <p:cNvPr id="2" name="ZoneTexte 1">
            <a:extLst>
              <a:ext uri="{FF2B5EF4-FFF2-40B4-BE49-F238E27FC236}">
                <a16:creationId xmlns:a16="http://schemas.microsoft.com/office/drawing/2014/main" id="{02265855-1BEB-4E23-B050-4C1DF89CFA3B}"/>
              </a:ext>
            </a:extLst>
          </p:cNvPr>
          <p:cNvSpPr txBox="1"/>
          <p:nvPr/>
        </p:nvSpPr>
        <p:spPr>
          <a:xfrm>
            <a:off x="8086724" y="3503539"/>
            <a:ext cx="3417570" cy="409573"/>
          </a:xfrm>
          <a:prstGeom prst="rect">
            <a:avLst/>
          </a:prstGeom>
          <a:noFill/>
          <a:ln>
            <a:noFill/>
          </a:ln>
        </p:spPr>
        <p:txBody>
          <a:bodyPr spcFirstLastPara="1" wrap="none" lIns="91425" tIns="45700" rIns="91425" bIns="45700" rtlCol="0" anchor="t" anchorCtr="0">
            <a:noAutofit/>
          </a:bodyPr>
          <a:lstStyle/>
          <a:p>
            <a:pPr marL="0" indent="0" algn="l">
              <a:lnSpc>
                <a:spcPct val="150000"/>
              </a:lnSpc>
              <a:buClr>
                <a:srgbClr val="4C4084"/>
              </a:buClr>
              <a:buFont typeface="Zapf Dingbats"/>
              <a:buNone/>
            </a:pPr>
            <a:endParaRPr lang="fr-FR" sz="1600" dirty="0">
              <a:solidFill>
                <a:schemeClr val="bg1">
                  <a:lumMod val="50000"/>
                </a:schemeClr>
              </a:solidFill>
              <a:latin typeface="DIN2014-Light" panose="020B0404020202020204" charset="0"/>
              <a:ea typeface="DIN 2014" panose="020B0504020202020204" pitchFamily="34" charset="77"/>
              <a:cs typeface="DIN2014-Light" panose="020B0404020202020204" charset="0"/>
              <a:sym typeface="Open Sans"/>
            </a:endParaRPr>
          </a:p>
        </p:txBody>
      </p:sp>
      <p:sp>
        <p:nvSpPr>
          <p:cNvPr id="13" name="Subtitle 2">
            <a:extLst>
              <a:ext uri="{FF2B5EF4-FFF2-40B4-BE49-F238E27FC236}">
                <a16:creationId xmlns:a16="http://schemas.microsoft.com/office/drawing/2014/main" id="{E9934776-2805-4B54-A85B-D135CA45A8CB}"/>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lang="fr-FR" sz="700" dirty="0">
                <a:solidFill>
                  <a:srgbClr val="252A36"/>
                </a:solidFill>
                <a:latin typeface="DIN 2014" panose="020B0504020202020204" pitchFamily="34" charset="77"/>
                <a:ea typeface="DIN 2014" panose="020B0504020202020204" pitchFamily="34" charset="77"/>
                <a:cs typeface="Roboto" panose="02000000000000000000" pitchFamily="2" charset="0"/>
              </a:rPr>
              <a:t>©2022 DEMAND DRIVEN TECHNOLOGIES. </a:t>
            </a:r>
            <a:r>
              <a:rPr lang="en-US" sz="700" dirty="0">
                <a:solidFill>
                  <a:srgbClr val="252A36"/>
                </a:solidFill>
                <a:latin typeface="DIN 2014" panose="020B0504020202020204" pitchFamily="34" charset="77"/>
                <a:ea typeface="DIN 2014" panose="020B0504020202020204" pitchFamily="34" charset="77"/>
                <a:cs typeface="Roboto" panose="02000000000000000000" pitchFamily="2" charset="0"/>
              </a:rPr>
              <a:t>ALL RIGHTS RESERVED</a:t>
            </a:r>
            <a:r>
              <a:rPr lang="fr-FR" sz="700" dirty="0">
                <a:solidFill>
                  <a:srgbClr val="252A36"/>
                </a:solidFill>
                <a:latin typeface="DIN 2014" panose="020B0504020202020204" pitchFamily="34" charset="77"/>
                <a:ea typeface="DIN 2014" panose="020B0504020202020204" pitchFamily="34" charset="77"/>
                <a:cs typeface="Roboto" panose="02000000000000000000" pitchFamily="2" charset="0"/>
              </a:rPr>
              <a:t>.</a:t>
            </a:r>
          </a:p>
        </p:txBody>
      </p:sp>
      <p:sp>
        <p:nvSpPr>
          <p:cNvPr id="14" name="Espace réservé du texte 7">
            <a:extLst>
              <a:ext uri="{FF2B5EF4-FFF2-40B4-BE49-F238E27FC236}">
                <a16:creationId xmlns:a16="http://schemas.microsoft.com/office/drawing/2014/main" id="{5300CD8C-D46B-9D43-BF59-DE40851C17BC}"/>
              </a:ext>
            </a:extLst>
          </p:cNvPr>
          <p:cNvSpPr>
            <a:spLocks noGrp="1"/>
          </p:cNvSpPr>
          <p:nvPr>
            <p:ph type="body" sz="quarter" idx="13" hasCustomPrompt="1"/>
          </p:nvPr>
        </p:nvSpPr>
        <p:spPr>
          <a:xfrm>
            <a:off x="8086724" y="3658371"/>
            <a:ext cx="3693796" cy="312574"/>
          </a:xfrm>
          <a:prstGeom prst="rect">
            <a:avLst/>
          </a:prstGeom>
        </p:spPr>
        <p:txBody>
          <a:bodyPr>
            <a:normAutofit/>
          </a:bodyPr>
          <a:lstStyle>
            <a:lvl1pPr marL="0" indent="0">
              <a:buNone/>
              <a:defRPr sz="1600">
                <a:solidFill>
                  <a:schemeClr val="bg1">
                    <a:lumMod val="50000"/>
                  </a:schemeClr>
                </a:solidFill>
                <a:latin typeface="+mj-lt"/>
                <a:cs typeface="DIN2014-Light" panose="020B0604020202020204" charset="0"/>
              </a:defRPr>
            </a:lvl1pPr>
          </a:lstStyle>
          <a:p>
            <a:pPr lvl="0"/>
            <a:r>
              <a:rPr lang="fr-FR" dirty="0" err="1"/>
              <a:t>Company</a:t>
            </a:r>
            <a:r>
              <a:rPr lang="fr-FR" dirty="0"/>
              <a:t> </a:t>
            </a:r>
            <a:r>
              <a:rPr lang="fr-FR" dirty="0" err="1"/>
              <a:t>address</a:t>
            </a:r>
            <a:endParaRPr lang="fr-FR" dirty="0"/>
          </a:p>
        </p:txBody>
      </p:sp>
      <p:pic>
        <p:nvPicPr>
          <p:cNvPr id="15" name="Picture 14" descr="Icon&#10;&#10;Description automatically generated with medium confidence">
            <a:extLst>
              <a:ext uri="{FF2B5EF4-FFF2-40B4-BE49-F238E27FC236}">
                <a16:creationId xmlns:a16="http://schemas.microsoft.com/office/drawing/2014/main" id="{28744663-0F47-BDAB-E706-D445C6BCF4F5}"/>
              </a:ext>
            </a:extLst>
          </p:cNvPr>
          <p:cNvPicPr>
            <a:picLocks noChangeAspect="1"/>
          </p:cNvPicPr>
          <p:nvPr userDrawn="1"/>
        </p:nvPicPr>
        <p:blipFill>
          <a:blip r:embed="rId4"/>
          <a:stretch>
            <a:fillRect/>
          </a:stretch>
        </p:blipFill>
        <p:spPr>
          <a:xfrm>
            <a:off x="3319612" y="-669323"/>
            <a:ext cx="3651675" cy="7948627"/>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0F27F71B-8F98-296D-BD48-0EE424A8F551}"/>
              </a:ext>
            </a:extLst>
          </p:cNvPr>
          <p:cNvPicPr>
            <a:picLocks noChangeAspect="1"/>
          </p:cNvPicPr>
          <p:nvPr userDrawn="1"/>
        </p:nvPicPr>
        <p:blipFill>
          <a:blip r:embed="rId5"/>
          <a:stretch>
            <a:fillRect/>
          </a:stretch>
        </p:blipFill>
        <p:spPr>
          <a:xfrm>
            <a:off x="-2159145" y="-1038884"/>
            <a:ext cx="7636279" cy="4745037"/>
          </a:xfrm>
          <a:prstGeom prst="rect">
            <a:avLst/>
          </a:prstGeom>
        </p:spPr>
      </p:pic>
      <p:pic>
        <p:nvPicPr>
          <p:cNvPr id="17" name="Picture 16" descr="A picture containing person, standing&#10;&#10;Description automatically generated">
            <a:extLst>
              <a:ext uri="{FF2B5EF4-FFF2-40B4-BE49-F238E27FC236}">
                <a16:creationId xmlns:a16="http://schemas.microsoft.com/office/drawing/2014/main" id="{A94D6C00-96F8-2798-C485-0C2534C711CF}"/>
              </a:ext>
            </a:extLst>
          </p:cNvPr>
          <p:cNvPicPr>
            <a:picLocks noChangeAspect="1"/>
          </p:cNvPicPr>
          <p:nvPr userDrawn="1"/>
        </p:nvPicPr>
        <p:blipFill>
          <a:blip r:embed="rId6"/>
          <a:stretch>
            <a:fillRect/>
          </a:stretch>
        </p:blipFill>
        <p:spPr>
          <a:xfrm>
            <a:off x="-1076250" y="0"/>
            <a:ext cx="7557247" cy="6858000"/>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86970A87-491C-FA94-2D83-FFCD3E905112}"/>
              </a:ext>
            </a:extLst>
          </p:cNvPr>
          <p:cNvPicPr>
            <a:picLocks noChangeAspect="1"/>
          </p:cNvPicPr>
          <p:nvPr userDrawn="1"/>
        </p:nvPicPr>
        <p:blipFill>
          <a:blip r:embed="rId7"/>
          <a:stretch>
            <a:fillRect/>
          </a:stretch>
        </p:blipFill>
        <p:spPr>
          <a:xfrm>
            <a:off x="-1645574" y="4466160"/>
            <a:ext cx="6609135" cy="3753518"/>
          </a:xfrm>
          <a:prstGeom prst="rect">
            <a:avLst/>
          </a:prstGeom>
        </p:spPr>
      </p:pic>
    </p:spTree>
    <p:extLst>
      <p:ext uri="{BB962C8B-B14F-4D97-AF65-F5344CB8AC3E}">
        <p14:creationId xmlns:p14="http://schemas.microsoft.com/office/powerpoint/2010/main" val="20988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N">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9CACB731-A045-8800-BDD7-0BA48ABACD4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24" y="-15790"/>
            <a:ext cx="12326078" cy="6933419"/>
          </a:xfrm>
          <a:prstGeom prst="rect">
            <a:avLst/>
          </a:prstGeom>
        </p:spPr>
      </p:pic>
      <p:sp>
        <p:nvSpPr>
          <p:cNvPr id="26" name="Rectangle 25">
            <a:extLst>
              <a:ext uri="{FF2B5EF4-FFF2-40B4-BE49-F238E27FC236}">
                <a16:creationId xmlns:a16="http://schemas.microsoft.com/office/drawing/2014/main" id="{191DF555-5CC6-4A6B-B3D2-4D1A6AEA20BB}"/>
              </a:ext>
            </a:extLst>
          </p:cNvPr>
          <p:cNvSpPr/>
          <p:nvPr/>
        </p:nvSpPr>
        <p:spPr>
          <a:xfrm>
            <a:off x="-9126" y="3648"/>
            <a:ext cx="12192000" cy="6858000"/>
          </a:xfrm>
          <a:prstGeom prst="rect">
            <a:avLst/>
          </a:prstGeom>
          <a:solidFill>
            <a:srgbClr val="4C4084">
              <a:alpha val="602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RW DIN" pitchFamily="2" charset="77"/>
            </a:endParaRPr>
          </a:p>
        </p:txBody>
      </p:sp>
      <p:sp>
        <p:nvSpPr>
          <p:cNvPr id="27" name="Google Shape;582;p58">
            <a:extLst>
              <a:ext uri="{FF2B5EF4-FFF2-40B4-BE49-F238E27FC236}">
                <a16:creationId xmlns:a16="http://schemas.microsoft.com/office/drawing/2014/main" id="{2E2D9520-2A0C-464A-8ECC-ADB16E2BB785}"/>
              </a:ext>
            </a:extLst>
          </p:cNvPr>
          <p:cNvSpPr/>
          <p:nvPr/>
        </p:nvSpPr>
        <p:spPr>
          <a:xfrm>
            <a:off x="5321537" y="3046003"/>
            <a:ext cx="5464687" cy="3837398"/>
          </a:xfrm>
          <a:prstGeom prst="round2SameRect">
            <a:avLst>
              <a:gd name="adj1" fmla="val 1721"/>
              <a:gd name="adj2" fmla="val 0"/>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97;p43">
            <a:extLst>
              <a:ext uri="{FF2B5EF4-FFF2-40B4-BE49-F238E27FC236}">
                <a16:creationId xmlns:a16="http://schemas.microsoft.com/office/drawing/2014/main" id="{1D5B0591-88FA-4DCD-8E6E-3AC7FA81AFED}"/>
              </a:ext>
            </a:extLst>
          </p:cNvPr>
          <p:cNvSpPr/>
          <p:nvPr/>
        </p:nvSpPr>
        <p:spPr>
          <a:xfrm>
            <a:off x="5232400" y="3271776"/>
            <a:ext cx="2987040"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 name="Subtitle 2">
            <a:extLst>
              <a:ext uri="{FF2B5EF4-FFF2-40B4-BE49-F238E27FC236}">
                <a16:creationId xmlns:a16="http://schemas.microsoft.com/office/drawing/2014/main" id="{168B0A13-EEB1-4127-8F44-79FAEBFA20A5}"/>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mj-lt"/>
                <a:ea typeface="DIN 2014" panose="020B0504020202020204" pitchFamily="34" charset="77"/>
                <a:cs typeface="Roboto" panose="02000000000000000000" pitchFamily="2" charset="0"/>
              </a:rPr>
              <a:t>©202</a:t>
            </a:r>
            <a:r>
              <a:rPr lang="en-US" sz="700" dirty="0">
                <a:solidFill>
                  <a:schemeClr val="bg1"/>
                </a:solidFill>
                <a:latin typeface="+mj-lt"/>
                <a:ea typeface="DIN 2014" panose="020B0504020202020204" pitchFamily="34" charset="77"/>
                <a:cs typeface="Roboto" panose="02000000000000000000" pitchFamily="2" charset="0"/>
              </a:rPr>
              <a:t>2</a:t>
            </a:r>
            <a:r>
              <a:rPr sz="700" dirty="0">
                <a:solidFill>
                  <a:schemeClr val="bg1"/>
                </a:solidFill>
                <a:latin typeface="+mj-lt"/>
                <a:ea typeface="DIN 2014" panose="020B0504020202020204" pitchFamily="34" charset="77"/>
                <a:cs typeface="Roboto" panose="02000000000000000000" pitchFamily="2" charset="0"/>
              </a:rPr>
              <a:t> DEMAND DRIVEN TECHNOLOGIES. ALL RIGHTS RESERVED.</a:t>
            </a:r>
          </a:p>
        </p:txBody>
      </p:sp>
      <p:pic>
        <p:nvPicPr>
          <p:cNvPr id="34" name="Google Shape;641;p42" descr="Google Shape;641;p42">
            <a:extLst>
              <a:ext uri="{FF2B5EF4-FFF2-40B4-BE49-F238E27FC236}">
                <a16:creationId xmlns:a16="http://schemas.microsoft.com/office/drawing/2014/main" id="{1A5B0ED0-E45E-4281-80D4-0DCE5187FE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35" name="Google Shape;14;p1">
            <a:extLst>
              <a:ext uri="{FF2B5EF4-FFF2-40B4-BE49-F238E27FC236}">
                <a16:creationId xmlns:a16="http://schemas.microsoft.com/office/drawing/2014/main" id="{3FC6E362-03AE-4C15-9D0A-406BA941E3BA}"/>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269907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CF562771-3878-4562-AF1D-4ECC1F791F4A}"/>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602AEBE8-3980-49C9-8F2B-D4DF73787EA9}"/>
              </a:ext>
            </a:extLst>
          </p:cNvPr>
          <p:cNvPicPr>
            <a:picLocks noChangeAspect="1"/>
          </p:cNvPicPr>
          <p:nvPr/>
        </p:nvPicPr>
        <p:blipFill>
          <a:blip r:embed="rId3"/>
          <a:stretch>
            <a:fillRect/>
          </a:stretch>
        </p:blipFill>
        <p:spPr>
          <a:xfrm>
            <a:off x="0" y="0"/>
            <a:ext cx="12193471" cy="6858000"/>
          </a:xfrm>
          <a:prstGeom prst="rect">
            <a:avLst/>
          </a:prstGeom>
        </p:spPr>
      </p:pic>
      <p:sp>
        <p:nvSpPr>
          <p:cNvPr id="7" name="Google Shape;24;p6">
            <a:extLst>
              <a:ext uri="{FF2B5EF4-FFF2-40B4-BE49-F238E27FC236}">
                <a16:creationId xmlns:a16="http://schemas.microsoft.com/office/drawing/2014/main" id="{593F9E81-2C10-49F0-BAD5-427CD1565BE3}"/>
              </a:ext>
            </a:extLst>
          </p:cNvPr>
          <p:cNvSpPr/>
          <p:nvPr/>
        </p:nvSpPr>
        <p:spPr>
          <a:xfrm>
            <a:off x="1231900" y="995195"/>
            <a:ext cx="10415814" cy="4867611"/>
          </a:xfrm>
          <a:prstGeom prst="roundRect">
            <a:avLst>
              <a:gd name="adj" fmla="val 2116"/>
            </a:avLst>
          </a:prstGeom>
          <a:solidFill>
            <a:schemeClr val="lt1"/>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97;p43">
            <a:extLst>
              <a:ext uri="{FF2B5EF4-FFF2-40B4-BE49-F238E27FC236}">
                <a16:creationId xmlns:a16="http://schemas.microsoft.com/office/drawing/2014/main" id="{D0DCDC02-B4FA-47C9-A71B-64DFB19528FC}"/>
              </a:ext>
            </a:extLst>
          </p:cNvPr>
          <p:cNvSpPr/>
          <p:nvPr/>
        </p:nvSpPr>
        <p:spPr>
          <a:xfrm>
            <a:off x="0" y="845947"/>
            <a:ext cx="3047999"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8" name="Google Shape;641;p42" descr="Google Shape;641;p42">
            <a:extLst>
              <a:ext uri="{FF2B5EF4-FFF2-40B4-BE49-F238E27FC236}">
                <a16:creationId xmlns:a16="http://schemas.microsoft.com/office/drawing/2014/main" id="{FB463D3B-4F19-475A-9DB6-691847F9BC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Tree>
    <p:extLst>
      <p:ext uri="{BB962C8B-B14F-4D97-AF65-F5344CB8AC3E}">
        <p14:creationId xmlns:p14="http://schemas.microsoft.com/office/powerpoint/2010/main" val="350948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pic>
        <p:nvPicPr>
          <p:cNvPr id="7" name="Google Shape;110;p44">
            <a:extLst>
              <a:ext uri="{FF2B5EF4-FFF2-40B4-BE49-F238E27FC236}">
                <a16:creationId xmlns:a16="http://schemas.microsoft.com/office/drawing/2014/main" id="{0F725E01-2494-41DD-87CB-627894EBA99C}"/>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l="10236" r="10235"/>
          <a:stretch/>
        </p:blipFill>
        <p:spPr>
          <a:xfrm rot="16200000">
            <a:off x="1390764" y="-251643"/>
            <a:ext cx="3825498" cy="6607028"/>
          </a:xfrm>
          <a:custGeom>
            <a:avLst/>
            <a:gdLst/>
            <a:ahLst/>
            <a:cxnLst/>
            <a:rect l="l" t="t" r="r" b="b"/>
            <a:pathLst>
              <a:path w="3156472" h="4143436" extrusionOk="0">
                <a:moveTo>
                  <a:pt x="81942" y="0"/>
                </a:moveTo>
                <a:lnTo>
                  <a:pt x="3074530" y="0"/>
                </a:lnTo>
                <a:cubicBezTo>
                  <a:pt x="3119785" y="0"/>
                  <a:pt x="3156472" y="36687"/>
                  <a:pt x="3156472" y="81942"/>
                </a:cubicBezTo>
                <a:lnTo>
                  <a:pt x="3156472" y="4061494"/>
                </a:lnTo>
                <a:cubicBezTo>
                  <a:pt x="3156472" y="4106749"/>
                  <a:pt x="3119785" y="4143436"/>
                  <a:pt x="3074530" y="4143436"/>
                </a:cubicBezTo>
                <a:lnTo>
                  <a:pt x="81942" y="4143436"/>
                </a:lnTo>
                <a:cubicBezTo>
                  <a:pt x="36687" y="4143436"/>
                  <a:pt x="0" y="4106749"/>
                  <a:pt x="0" y="4061494"/>
                </a:cubicBezTo>
                <a:lnTo>
                  <a:pt x="0" y="81942"/>
                </a:lnTo>
                <a:cubicBezTo>
                  <a:pt x="0" y="36687"/>
                  <a:pt x="36687" y="0"/>
                  <a:pt x="81942" y="0"/>
                </a:cubicBezTo>
                <a:close/>
              </a:path>
            </a:pathLst>
          </a:custGeom>
          <a:noFill/>
          <a:ln>
            <a:noFill/>
          </a:ln>
        </p:spPr>
      </p:pic>
      <p:sp>
        <p:nvSpPr>
          <p:cNvPr id="9" name="Google Shape;97;p43">
            <a:extLst>
              <a:ext uri="{FF2B5EF4-FFF2-40B4-BE49-F238E27FC236}">
                <a16:creationId xmlns:a16="http://schemas.microsoft.com/office/drawing/2014/main" id="{450DC0D4-52EE-4CB9-A957-C85376389740}"/>
              </a:ext>
            </a:extLst>
          </p:cNvPr>
          <p:cNvSpPr/>
          <p:nvPr/>
        </p:nvSpPr>
        <p:spPr>
          <a:xfrm>
            <a:off x="-1" y="1542718"/>
            <a:ext cx="3058605"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Subtitle 2">
            <a:extLst>
              <a:ext uri="{FF2B5EF4-FFF2-40B4-BE49-F238E27FC236}">
                <a16:creationId xmlns:a16="http://schemas.microsoft.com/office/drawing/2014/main" id="{1979A1B8-E2DF-4761-9F90-208621BCF340}"/>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rgbClr val="252A36"/>
                </a:solidFill>
                <a:latin typeface="+mj-lt"/>
                <a:ea typeface="DIN 2014" panose="020B0504020202020204" pitchFamily="34" charset="77"/>
                <a:cs typeface="Roboto" panose="02000000000000000000" pitchFamily="2" charset="0"/>
              </a:rPr>
              <a:t>©202</a:t>
            </a:r>
            <a:r>
              <a:rPr lang="en-US" sz="700" dirty="0">
                <a:solidFill>
                  <a:srgbClr val="252A36"/>
                </a:solidFill>
                <a:latin typeface="+mj-lt"/>
                <a:ea typeface="DIN 2014" panose="020B0504020202020204" pitchFamily="34" charset="77"/>
                <a:cs typeface="Roboto" panose="02000000000000000000" pitchFamily="2" charset="0"/>
              </a:rPr>
              <a:t>2</a:t>
            </a:r>
            <a:r>
              <a:rPr sz="700" dirty="0">
                <a:solidFill>
                  <a:srgbClr val="252A36"/>
                </a:solidFill>
                <a:latin typeface="+mj-lt"/>
                <a:ea typeface="DIN 2014" panose="020B0504020202020204" pitchFamily="34" charset="77"/>
                <a:cs typeface="Roboto" panose="02000000000000000000" pitchFamily="2" charset="0"/>
              </a:rPr>
              <a:t> DEMAND DRIVEN TECHNOLOGIES. ALL RIGHTS RESERVED.</a:t>
            </a:r>
          </a:p>
        </p:txBody>
      </p:sp>
      <p:pic>
        <p:nvPicPr>
          <p:cNvPr id="14" name="Picture 18">
            <a:extLst>
              <a:ext uri="{FF2B5EF4-FFF2-40B4-BE49-F238E27FC236}">
                <a16:creationId xmlns:a16="http://schemas.microsoft.com/office/drawing/2014/main" id="{3D341E83-CEA9-455F-8EEB-9B89156E1A73}"/>
              </a:ext>
            </a:extLst>
          </p:cNvPr>
          <p:cNvPicPr>
            <a:picLocks noChangeAspect="1"/>
          </p:cNvPicPr>
          <p:nvPr/>
        </p:nvPicPr>
        <p:blipFill rotWithShape="1">
          <a:blip r:embed="rId4">
            <a:extLst>
              <a:ext uri="{28A0092B-C50C-407E-A947-70E740481C1C}">
                <a14:useLocalDpi xmlns:a14="http://schemas.microsoft.com/office/drawing/2010/main"/>
              </a:ext>
            </a:extLst>
          </a:blip>
          <a:srcRect t="1" r="78942" b="-17475"/>
          <a:stretch/>
        </p:blipFill>
        <p:spPr>
          <a:xfrm>
            <a:off x="199549" y="225675"/>
            <a:ext cx="425208" cy="350663"/>
          </a:xfrm>
          <a:prstGeom prst="rect">
            <a:avLst/>
          </a:prstGeom>
        </p:spPr>
      </p:pic>
      <p:sp>
        <p:nvSpPr>
          <p:cNvPr id="15" name="Google Shape;14;p1">
            <a:extLst>
              <a:ext uri="{FF2B5EF4-FFF2-40B4-BE49-F238E27FC236}">
                <a16:creationId xmlns:a16="http://schemas.microsoft.com/office/drawing/2014/main" id="{5F38007D-6DDA-478F-824D-4D66A76652BF}"/>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a:t>
            </a:fld>
            <a:endParaRPr lang="en-US" sz="1000" dirty="0">
              <a:solidFill>
                <a:schemeClr val="bg1"/>
              </a:solidFill>
            </a:endParaRPr>
          </a:p>
        </p:txBody>
      </p:sp>
      <p:sp>
        <p:nvSpPr>
          <p:cNvPr id="2" name="TextBox 1">
            <a:extLst>
              <a:ext uri="{FF2B5EF4-FFF2-40B4-BE49-F238E27FC236}">
                <a16:creationId xmlns:a16="http://schemas.microsoft.com/office/drawing/2014/main" id="{B7A3AA9A-3C1E-6466-70F0-B1EFF6CFB766}"/>
              </a:ext>
            </a:extLst>
          </p:cNvPr>
          <p:cNvSpPr txBox="1"/>
          <p:nvPr userDrawn="1"/>
        </p:nvSpPr>
        <p:spPr>
          <a:xfrm>
            <a:off x="3308808" y="-565608"/>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dirty="0">
              <a:solidFill>
                <a:srgbClr val="595959"/>
              </a:solidFill>
              <a:latin typeface="DIN 2014" panose="020B0504020202020204" pitchFamily="34" charset="77"/>
              <a:ea typeface="DIN 2014" panose="020B0504020202020204" pitchFamily="34" charset="77"/>
              <a:cs typeface="Open Sans"/>
              <a:sym typeface="Open Sans"/>
            </a:endParaRPr>
          </a:p>
        </p:txBody>
      </p:sp>
    </p:spTree>
    <p:extLst>
      <p:ext uri="{BB962C8B-B14F-4D97-AF65-F5344CB8AC3E}">
        <p14:creationId xmlns:p14="http://schemas.microsoft.com/office/powerpoint/2010/main" val="317914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Disposition personnalisée">
    <p:spTree>
      <p:nvGrpSpPr>
        <p:cNvPr id="1" name=""/>
        <p:cNvGrpSpPr/>
        <p:nvPr/>
      </p:nvGrpSpPr>
      <p:grpSpPr>
        <a:xfrm>
          <a:off x="0" y="0"/>
          <a:ext cx="0" cy="0"/>
          <a:chOff x="0" y="0"/>
          <a:chExt cx="0" cy="0"/>
        </a:xfrm>
      </p:grpSpPr>
      <p:pic>
        <p:nvPicPr>
          <p:cNvPr id="21" name="Picture 49">
            <a:extLst>
              <a:ext uri="{FF2B5EF4-FFF2-40B4-BE49-F238E27FC236}">
                <a16:creationId xmlns:a16="http://schemas.microsoft.com/office/drawing/2014/main" id="{AE797E38-3F50-3FFF-C870-298D7954AA90}"/>
              </a:ext>
            </a:extLst>
          </p:cNvPr>
          <p:cNvPicPr>
            <a:picLocks noChangeAspect="1"/>
          </p:cNvPicPr>
          <p:nvPr userDrawn="1"/>
        </p:nvPicPr>
        <p:blipFill>
          <a:blip r:embed="rId2">
            <a:alphaModFix amt="55000"/>
          </a:blip>
          <a:srcRect/>
          <a:stretch/>
        </p:blipFill>
        <p:spPr>
          <a:xfrm>
            <a:off x="0" y="-587"/>
            <a:ext cx="9560537" cy="6854352"/>
          </a:xfrm>
          <a:prstGeom prst="rect">
            <a:avLst/>
          </a:prstGeom>
        </p:spPr>
      </p:pic>
      <p:sp>
        <p:nvSpPr>
          <p:cNvPr id="7" name="Google Shape;561;p57">
            <a:extLst>
              <a:ext uri="{FF2B5EF4-FFF2-40B4-BE49-F238E27FC236}">
                <a16:creationId xmlns:a16="http://schemas.microsoft.com/office/drawing/2014/main" id="{E86E606B-7BF2-4F74-99F6-61AA784D6F6E}"/>
              </a:ext>
            </a:extLst>
          </p:cNvPr>
          <p:cNvSpPr/>
          <p:nvPr/>
        </p:nvSpPr>
        <p:spPr>
          <a:xfrm>
            <a:off x="559376" y="942915"/>
            <a:ext cx="11114464" cy="5116330"/>
          </a:xfrm>
          <a:prstGeom prst="roundRect">
            <a:avLst>
              <a:gd name="adj" fmla="val 925"/>
            </a:avLst>
          </a:prstGeom>
          <a:solidFill>
            <a:srgbClr val="4C4084"/>
          </a:solid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17D7E56D-7329-4DF7-85BA-A4F1C75CE364}"/>
              </a:ext>
            </a:extLst>
          </p:cNvPr>
          <p:cNvPicPr>
            <a:picLocks noChangeAspect="1"/>
          </p:cNvPicPr>
          <p:nvPr/>
        </p:nvPicPr>
        <p:blipFill>
          <a:blip r:embed="rId3">
            <a:lum bright="70000" contrast="-70000"/>
            <a:alphaModFix amt="70000"/>
          </a:blip>
          <a:stretch>
            <a:fillRect/>
          </a:stretch>
        </p:blipFill>
        <p:spPr>
          <a:xfrm>
            <a:off x="4904903" y="1460397"/>
            <a:ext cx="6248450" cy="2989850"/>
          </a:xfrm>
          <a:prstGeom prst="rect">
            <a:avLst/>
          </a:prstGeom>
        </p:spPr>
      </p:pic>
      <p:sp>
        <p:nvSpPr>
          <p:cNvPr id="10" name="Google Shape;97;p43">
            <a:extLst>
              <a:ext uri="{FF2B5EF4-FFF2-40B4-BE49-F238E27FC236}">
                <a16:creationId xmlns:a16="http://schemas.microsoft.com/office/drawing/2014/main" id="{AA6B3616-AF3A-4CDA-8210-3F4D691891DE}"/>
              </a:ext>
            </a:extLst>
          </p:cNvPr>
          <p:cNvSpPr/>
          <p:nvPr/>
        </p:nvSpPr>
        <p:spPr>
          <a:xfrm>
            <a:off x="-23897" y="1364074"/>
            <a:ext cx="2501055"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Google Shape;173;p22">
            <a:extLst>
              <a:ext uri="{FF2B5EF4-FFF2-40B4-BE49-F238E27FC236}">
                <a16:creationId xmlns:a16="http://schemas.microsoft.com/office/drawing/2014/main" id="{3C0C8BEF-B93A-491E-95D8-51A122E2D05E}"/>
              </a:ext>
            </a:extLst>
          </p:cNvPr>
          <p:cNvSpPr/>
          <p:nvPr/>
        </p:nvSpPr>
        <p:spPr>
          <a:xfrm>
            <a:off x="6413592" y="2523687"/>
            <a:ext cx="130467" cy="130467"/>
          </a:xfrm>
          <a:prstGeom prst="ellipse">
            <a:avLst/>
          </a:prstGeom>
          <a:solidFill>
            <a:srgbClr val="FFFFFF"/>
          </a:solidFill>
          <a:ln w="31750">
            <a:solidFill>
              <a:srgbClr val="4EC3E0"/>
            </a:solidFill>
            <a:miter lim="8000"/>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u="none" strike="noStrike" kern="0" cap="none" spc="0" normalizeH="0" baseline="0" noProof="0" dirty="0">
              <a:ln>
                <a:noFill/>
              </a:ln>
              <a:solidFill>
                <a:srgbClr val="FFFFFF"/>
              </a:solidFill>
              <a:effectLst/>
              <a:uLnTx/>
              <a:uFillTx/>
              <a:latin typeface="URW DIN" pitchFamily="2" charset="77"/>
              <a:sym typeface="Arial"/>
            </a:endParaRPr>
          </a:p>
        </p:txBody>
      </p:sp>
      <p:sp>
        <p:nvSpPr>
          <p:cNvPr id="14" name="Google Shape;174;p22">
            <a:extLst>
              <a:ext uri="{FF2B5EF4-FFF2-40B4-BE49-F238E27FC236}">
                <a16:creationId xmlns:a16="http://schemas.microsoft.com/office/drawing/2014/main" id="{EE1789EC-B8A2-4F72-A197-373B9176E073}"/>
              </a:ext>
            </a:extLst>
          </p:cNvPr>
          <p:cNvSpPr/>
          <p:nvPr/>
        </p:nvSpPr>
        <p:spPr>
          <a:xfrm>
            <a:off x="7832831" y="2402444"/>
            <a:ext cx="130467" cy="130467"/>
          </a:xfrm>
          <a:prstGeom prst="ellipse">
            <a:avLst/>
          </a:prstGeom>
          <a:solidFill>
            <a:srgbClr val="FFFFFF"/>
          </a:solidFill>
          <a:ln w="31750">
            <a:solidFill>
              <a:srgbClr val="E56A54"/>
            </a:solidFill>
            <a:miter lim="8000"/>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u="none" strike="noStrike" kern="0" cap="none" spc="0" normalizeH="0" baseline="0" noProof="0" dirty="0">
              <a:ln>
                <a:noFill/>
              </a:ln>
              <a:solidFill>
                <a:srgbClr val="FFFFFF"/>
              </a:solidFill>
              <a:effectLst/>
              <a:uLnTx/>
              <a:uFillTx/>
              <a:latin typeface="URW DIN" pitchFamily="2" charset="77"/>
              <a:sym typeface="Arial"/>
            </a:endParaRPr>
          </a:p>
        </p:txBody>
      </p:sp>
      <p:sp>
        <p:nvSpPr>
          <p:cNvPr id="17" name="Google Shape;184;p22">
            <a:extLst>
              <a:ext uri="{FF2B5EF4-FFF2-40B4-BE49-F238E27FC236}">
                <a16:creationId xmlns:a16="http://schemas.microsoft.com/office/drawing/2014/main" id="{252B3CA7-F761-4B04-9E97-C5A279EF4EF7}"/>
              </a:ext>
            </a:extLst>
          </p:cNvPr>
          <p:cNvSpPr txBox="1"/>
          <p:nvPr/>
        </p:nvSpPr>
        <p:spPr>
          <a:xfrm>
            <a:off x="6592326" y="2570743"/>
            <a:ext cx="2256379" cy="245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l" defTabSz="914400" rtl="0" eaLnBrk="1" fontAlgn="auto" latinLnBrk="0" hangingPunct="0">
              <a:lnSpc>
                <a:spcPct val="160000"/>
              </a:lnSpc>
              <a:spcBef>
                <a:spcPts val="0"/>
              </a:spcBef>
              <a:spcAft>
                <a:spcPts val="0"/>
              </a:spcAft>
              <a:buClr>
                <a:srgbClr val="FFFFFF"/>
              </a:buClr>
              <a:buSzTx/>
              <a:buFontTx/>
              <a:buNone/>
              <a:tabLst/>
              <a:defRPr sz="1000" b="1">
                <a:solidFill>
                  <a:srgbClr val="727272"/>
                </a:solidFill>
                <a:latin typeface="DIN2014-Demi"/>
                <a:ea typeface="DIN2014-Demi"/>
                <a:cs typeface="DIN2014-Demi"/>
                <a:sym typeface="DIN2014-Demi"/>
              </a:defRPr>
            </a:pPr>
            <a:r>
              <a:rPr kumimoji="0" sz="1000" b="1" i="0" u="none" strike="noStrike" kern="0" cap="none" spc="0" normalizeH="0" baseline="0" noProof="0" dirty="0">
                <a:ln>
                  <a:noFill/>
                </a:ln>
                <a:solidFill>
                  <a:schemeClr val="bg1"/>
                </a:solidFill>
                <a:effectLst/>
                <a:uLnTx/>
                <a:uFillTx/>
                <a:latin typeface="+mj-lt"/>
                <a:ea typeface="DIN2014-Demi"/>
                <a:sym typeface="DIN2014-Demi"/>
              </a:rPr>
              <a:t>ATLANTA</a:t>
            </a:r>
            <a:r>
              <a:rPr kumimoji="0" sz="1100" b="1" i="0" u="none" strike="noStrike" kern="0" cap="none" spc="0" normalizeH="0" baseline="0" noProof="0" dirty="0">
                <a:ln>
                  <a:noFill/>
                </a:ln>
                <a:solidFill>
                  <a:schemeClr val="bg1"/>
                </a:solidFill>
                <a:effectLst/>
                <a:uLnTx/>
                <a:uFillTx/>
                <a:latin typeface="+mj-lt"/>
                <a:ea typeface="DIN2014-Demi"/>
                <a:sym typeface="DIN2014-Demi"/>
              </a:rPr>
              <a:t>  USA</a:t>
            </a:r>
          </a:p>
        </p:txBody>
      </p:sp>
      <p:sp>
        <p:nvSpPr>
          <p:cNvPr id="18" name="Google Shape;185;p22">
            <a:extLst>
              <a:ext uri="{FF2B5EF4-FFF2-40B4-BE49-F238E27FC236}">
                <a16:creationId xmlns:a16="http://schemas.microsoft.com/office/drawing/2014/main" id="{9929D61A-FB2A-4F33-A39C-1F264A33B180}"/>
              </a:ext>
            </a:extLst>
          </p:cNvPr>
          <p:cNvSpPr txBox="1"/>
          <p:nvPr/>
        </p:nvSpPr>
        <p:spPr>
          <a:xfrm>
            <a:off x="5859359" y="2156547"/>
            <a:ext cx="2256379" cy="245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l" defTabSz="914400" rtl="0" eaLnBrk="1" fontAlgn="auto" latinLnBrk="0" hangingPunct="0">
              <a:lnSpc>
                <a:spcPct val="160000"/>
              </a:lnSpc>
              <a:spcBef>
                <a:spcPts val="0"/>
              </a:spcBef>
              <a:spcAft>
                <a:spcPts val="0"/>
              </a:spcAft>
              <a:buClr>
                <a:srgbClr val="FFFFFF"/>
              </a:buClr>
              <a:buSzTx/>
              <a:buFontTx/>
              <a:buNone/>
              <a:tabLst/>
              <a:defRPr sz="1000" b="1">
                <a:solidFill>
                  <a:srgbClr val="727272"/>
                </a:solidFill>
                <a:latin typeface="DIN2014-Demi"/>
                <a:ea typeface="DIN2014-Demi"/>
                <a:cs typeface="DIN2014-Demi"/>
                <a:sym typeface="DIN2014-Demi"/>
              </a:defRPr>
            </a:pPr>
            <a:r>
              <a:rPr kumimoji="0" sz="1000" b="1" i="0" u="none" strike="noStrike" kern="0" cap="none" spc="0" normalizeH="0" baseline="0" noProof="0" dirty="0">
                <a:ln>
                  <a:noFill/>
                </a:ln>
                <a:solidFill>
                  <a:schemeClr val="bg1"/>
                </a:solidFill>
                <a:effectLst/>
                <a:uLnTx/>
                <a:uFillTx/>
                <a:latin typeface="+mj-lt"/>
                <a:ea typeface="DIN2014-Demi"/>
                <a:sym typeface="DIN2014-Demi"/>
              </a:rPr>
              <a:t>REDMOND</a:t>
            </a:r>
            <a:r>
              <a:rPr kumimoji="0" sz="1100" b="1" i="0" u="none" strike="noStrike" kern="0" cap="none" spc="0" normalizeH="0" baseline="0" noProof="0" dirty="0">
                <a:ln>
                  <a:noFill/>
                </a:ln>
                <a:solidFill>
                  <a:schemeClr val="bg1"/>
                </a:solidFill>
                <a:effectLst/>
                <a:uLnTx/>
                <a:uFillTx/>
                <a:latin typeface="+mj-lt"/>
                <a:ea typeface="DIN2014-Demi"/>
                <a:sym typeface="DIN2014-Demi"/>
              </a:rPr>
              <a:t>  USA</a:t>
            </a:r>
          </a:p>
        </p:txBody>
      </p:sp>
      <p:sp>
        <p:nvSpPr>
          <p:cNvPr id="19" name="Google Shape;186;p22">
            <a:extLst>
              <a:ext uri="{FF2B5EF4-FFF2-40B4-BE49-F238E27FC236}">
                <a16:creationId xmlns:a16="http://schemas.microsoft.com/office/drawing/2014/main" id="{33DA2648-B160-4628-97B4-F614872CDD7E}"/>
              </a:ext>
            </a:extLst>
          </p:cNvPr>
          <p:cNvSpPr txBox="1"/>
          <p:nvPr/>
        </p:nvSpPr>
        <p:spPr>
          <a:xfrm>
            <a:off x="8029128" y="2485756"/>
            <a:ext cx="2256379" cy="245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l" defTabSz="914400" rtl="0" eaLnBrk="1" fontAlgn="auto" latinLnBrk="0" hangingPunct="0">
              <a:lnSpc>
                <a:spcPct val="160000"/>
              </a:lnSpc>
              <a:spcBef>
                <a:spcPts val="0"/>
              </a:spcBef>
              <a:spcAft>
                <a:spcPts val="0"/>
              </a:spcAft>
              <a:buClr>
                <a:srgbClr val="FFFFFF"/>
              </a:buClr>
              <a:buSzTx/>
              <a:buFontTx/>
              <a:buNone/>
              <a:tabLst/>
              <a:defRPr sz="1000" b="1">
                <a:solidFill>
                  <a:srgbClr val="727272"/>
                </a:solidFill>
                <a:latin typeface="DIN2014-Demi"/>
                <a:ea typeface="DIN2014-Demi"/>
                <a:cs typeface="DIN2014-Demi"/>
                <a:sym typeface="DIN2014-Demi"/>
              </a:defRPr>
            </a:pPr>
            <a:r>
              <a:rPr kumimoji="0" sz="1000" b="1" i="0" u="none" strike="noStrike" kern="0" cap="none" spc="0" normalizeH="0" baseline="0" noProof="0" dirty="0">
                <a:ln>
                  <a:noFill/>
                </a:ln>
                <a:solidFill>
                  <a:schemeClr val="bg1"/>
                </a:solidFill>
                <a:effectLst/>
                <a:uLnTx/>
                <a:uFillTx/>
                <a:latin typeface="+mj-lt"/>
                <a:ea typeface="DIN2014-Demi"/>
                <a:sym typeface="DIN2014-Demi"/>
              </a:rPr>
              <a:t>BORDEAUX</a:t>
            </a:r>
            <a:r>
              <a:rPr kumimoji="0" sz="1100" b="1" i="0" u="none" strike="noStrike" kern="0" cap="none" spc="0" normalizeH="0" baseline="0" noProof="0" dirty="0">
                <a:ln>
                  <a:noFill/>
                </a:ln>
                <a:solidFill>
                  <a:schemeClr val="bg1"/>
                </a:solidFill>
                <a:effectLst/>
                <a:uLnTx/>
                <a:uFillTx/>
                <a:latin typeface="+mj-lt"/>
                <a:ea typeface="DIN2014-Demi"/>
                <a:sym typeface="DIN2014-Demi"/>
              </a:rPr>
              <a:t>  FRANCE</a:t>
            </a:r>
          </a:p>
        </p:txBody>
      </p:sp>
      <p:sp>
        <p:nvSpPr>
          <p:cNvPr id="22" name="Google Shape;173;p22">
            <a:extLst>
              <a:ext uri="{FF2B5EF4-FFF2-40B4-BE49-F238E27FC236}">
                <a16:creationId xmlns:a16="http://schemas.microsoft.com/office/drawing/2014/main" id="{38C4AAB4-422E-4DD4-B99D-CBD7601C35A9}"/>
              </a:ext>
            </a:extLst>
          </p:cNvPr>
          <p:cNvSpPr/>
          <p:nvPr/>
        </p:nvSpPr>
        <p:spPr>
          <a:xfrm>
            <a:off x="5815384" y="2446470"/>
            <a:ext cx="130467" cy="130467"/>
          </a:xfrm>
          <a:prstGeom prst="ellipse">
            <a:avLst/>
          </a:prstGeom>
          <a:solidFill>
            <a:srgbClr val="FFFFFF"/>
          </a:solidFill>
          <a:ln w="31750">
            <a:solidFill>
              <a:srgbClr val="92D050"/>
            </a:solidFill>
            <a:miter lim="8000"/>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u="none" strike="noStrike" kern="0" cap="none" spc="0" normalizeH="0" baseline="0" noProof="0" dirty="0">
              <a:ln>
                <a:noFill/>
              </a:ln>
              <a:solidFill>
                <a:srgbClr val="FFFFFF"/>
              </a:solidFill>
              <a:effectLst/>
              <a:uLnTx/>
              <a:uFillTx/>
              <a:latin typeface="URW DIN" pitchFamily="2" charset="77"/>
              <a:sym typeface="Arial"/>
            </a:endParaRPr>
          </a:p>
        </p:txBody>
      </p:sp>
      <p:cxnSp>
        <p:nvCxnSpPr>
          <p:cNvPr id="23" name="Straight Connector 9">
            <a:extLst>
              <a:ext uri="{FF2B5EF4-FFF2-40B4-BE49-F238E27FC236}">
                <a16:creationId xmlns:a16="http://schemas.microsoft.com/office/drawing/2014/main" id="{A3E9EF68-93D2-4F30-929D-C5754A05F396}"/>
              </a:ext>
            </a:extLst>
          </p:cNvPr>
          <p:cNvCxnSpPr/>
          <p:nvPr/>
        </p:nvCxnSpPr>
        <p:spPr>
          <a:xfrm>
            <a:off x="2180747" y="4227109"/>
            <a:ext cx="0" cy="1128990"/>
          </a:xfrm>
          <a:prstGeom prst="line">
            <a:avLst/>
          </a:prstGeom>
          <a:ln w="12700">
            <a:solidFill>
              <a:srgbClr val="4EC3E0"/>
            </a:solidFill>
          </a:ln>
        </p:spPr>
        <p:style>
          <a:lnRef idx="1">
            <a:schemeClr val="accent1"/>
          </a:lnRef>
          <a:fillRef idx="0">
            <a:schemeClr val="accent1"/>
          </a:fillRef>
          <a:effectRef idx="0">
            <a:schemeClr val="accent1"/>
          </a:effectRef>
          <a:fontRef idx="minor">
            <a:schemeClr val="tx1"/>
          </a:fontRef>
        </p:style>
      </p:cxnSp>
      <p:cxnSp>
        <p:nvCxnSpPr>
          <p:cNvPr id="28" name="Straight Connector 83">
            <a:extLst>
              <a:ext uri="{FF2B5EF4-FFF2-40B4-BE49-F238E27FC236}">
                <a16:creationId xmlns:a16="http://schemas.microsoft.com/office/drawing/2014/main" id="{BF5D6C5E-E987-496E-97FE-D002D40B443D}"/>
              </a:ext>
            </a:extLst>
          </p:cNvPr>
          <p:cNvCxnSpPr/>
          <p:nvPr/>
        </p:nvCxnSpPr>
        <p:spPr>
          <a:xfrm>
            <a:off x="4904903" y="4227109"/>
            <a:ext cx="0" cy="1128990"/>
          </a:xfrm>
          <a:prstGeom prst="line">
            <a:avLst/>
          </a:prstGeom>
          <a:ln w="12700">
            <a:solidFill>
              <a:srgbClr val="4EC3E0"/>
            </a:solidFill>
          </a:ln>
        </p:spPr>
        <p:style>
          <a:lnRef idx="1">
            <a:schemeClr val="accent1"/>
          </a:lnRef>
          <a:fillRef idx="0">
            <a:schemeClr val="accent1"/>
          </a:fillRef>
          <a:effectRef idx="0">
            <a:schemeClr val="accent1"/>
          </a:effectRef>
          <a:fontRef idx="minor">
            <a:schemeClr val="tx1"/>
          </a:fontRef>
        </p:style>
      </p:cxnSp>
      <p:pic>
        <p:nvPicPr>
          <p:cNvPr id="30" name="Picture 87">
            <a:extLst>
              <a:ext uri="{FF2B5EF4-FFF2-40B4-BE49-F238E27FC236}">
                <a16:creationId xmlns:a16="http://schemas.microsoft.com/office/drawing/2014/main" id="{064BC7A5-4015-483A-9E9B-C2EB7F5ED842}"/>
              </a:ext>
            </a:extLst>
          </p:cNvPr>
          <p:cNvPicPr>
            <a:picLocks noChangeAspect="1"/>
          </p:cNvPicPr>
          <p:nvPr/>
        </p:nvPicPr>
        <p:blipFill rotWithShape="1">
          <a:blip r:embed="rId4">
            <a:extLst>
              <a:ext uri="{28A0092B-C50C-407E-A947-70E740481C1C}">
                <a14:useLocalDpi xmlns:a14="http://schemas.microsoft.com/office/drawing/2010/main"/>
              </a:ext>
            </a:extLst>
          </a:blip>
          <a:srcRect t="1" r="78942" b="-17475"/>
          <a:stretch/>
        </p:blipFill>
        <p:spPr>
          <a:xfrm>
            <a:off x="199549" y="225675"/>
            <a:ext cx="425208" cy="350663"/>
          </a:xfrm>
          <a:prstGeom prst="rect">
            <a:avLst/>
          </a:prstGeom>
        </p:spPr>
      </p:pic>
      <p:sp>
        <p:nvSpPr>
          <p:cNvPr id="31" name="Subtitle 2">
            <a:extLst>
              <a:ext uri="{FF2B5EF4-FFF2-40B4-BE49-F238E27FC236}">
                <a16:creationId xmlns:a16="http://schemas.microsoft.com/office/drawing/2014/main" id="{53594EDB-EF35-41D4-B77D-F16F2FB16233}"/>
              </a:ext>
            </a:extLst>
          </p:cNvPr>
          <p:cNvSpPr txBox="1"/>
          <p:nvPr/>
        </p:nvSpPr>
        <p:spPr>
          <a:xfrm>
            <a:off x="199549" y="6468034"/>
            <a:ext cx="4611937" cy="38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rgbClr val="252A36"/>
                </a:solidFill>
                <a:latin typeface="+mj-lt"/>
                <a:ea typeface="DIN 2014" panose="020B0504020202020204" pitchFamily="34" charset="77"/>
                <a:cs typeface="Roboto" panose="02000000000000000000" pitchFamily="2" charset="0"/>
              </a:rPr>
              <a:t>©202</a:t>
            </a:r>
            <a:r>
              <a:rPr lang="en-US" sz="700" dirty="0">
                <a:solidFill>
                  <a:srgbClr val="252A36"/>
                </a:solidFill>
                <a:latin typeface="+mj-lt"/>
                <a:ea typeface="DIN 2014" panose="020B0504020202020204" pitchFamily="34" charset="77"/>
                <a:cs typeface="Roboto" panose="02000000000000000000" pitchFamily="2" charset="0"/>
              </a:rPr>
              <a:t>2</a:t>
            </a:r>
            <a:r>
              <a:rPr sz="700" dirty="0">
                <a:solidFill>
                  <a:srgbClr val="252A36"/>
                </a:solidFill>
                <a:latin typeface="+mj-lt"/>
                <a:ea typeface="DIN 2014" panose="020B0504020202020204" pitchFamily="34" charset="77"/>
                <a:cs typeface="Roboto" panose="02000000000000000000" pitchFamily="2" charset="0"/>
              </a:rPr>
              <a:t> DEMAND DRIVEN TECHNOLOGIES. ALL RIGHTS RESERVED.</a:t>
            </a:r>
          </a:p>
        </p:txBody>
      </p:sp>
      <p:sp>
        <p:nvSpPr>
          <p:cNvPr id="32" name="Google Shape;14;p1">
            <a:extLst>
              <a:ext uri="{FF2B5EF4-FFF2-40B4-BE49-F238E27FC236}">
                <a16:creationId xmlns:a16="http://schemas.microsoft.com/office/drawing/2014/main" id="{E1152773-0B9A-4346-99DA-90D28C97C91E}"/>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rgbClr val="38315B"/>
                </a:solidFill>
              </a:rPr>
              <a:pPr/>
              <a:t>‹#›</a:t>
            </a:fld>
            <a:endParaRPr lang="en-US" sz="1000" dirty="0">
              <a:solidFill>
                <a:srgbClr val="38315B"/>
              </a:solidFill>
            </a:endParaRPr>
          </a:p>
        </p:txBody>
      </p:sp>
      <p:sp>
        <p:nvSpPr>
          <p:cNvPr id="33" name="Rectangle : coins arrondis 32">
            <a:extLst>
              <a:ext uri="{FF2B5EF4-FFF2-40B4-BE49-F238E27FC236}">
                <a16:creationId xmlns:a16="http://schemas.microsoft.com/office/drawing/2014/main" id="{430AA5CF-CA52-4F37-A5DD-02FF351122F8}"/>
              </a:ext>
            </a:extLst>
          </p:cNvPr>
          <p:cNvSpPr/>
          <p:nvPr/>
        </p:nvSpPr>
        <p:spPr>
          <a:xfrm>
            <a:off x="5286619" y="4488177"/>
            <a:ext cx="5508377" cy="7219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Picture 4" descr="Certification CDDP - 31/12/2020 - AfrSCM">
            <a:extLst>
              <a:ext uri="{FF2B5EF4-FFF2-40B4-BE49-F238E27FC236}">
                <a16:creationId xmlns:a16="http://schemas.microsoft.com/office/drawing/2014/main" id="{FE74F1BF-BD4D-4C8E-8AF4-B85F0E83774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30144" y="4504442"/>
            <a:ext cx="1202491" cy="692082"/>
          </a:xfrm>
          <a:prstGeom prst="rect">
            <a:avLst/>
          </a:prstGeom>
          <a:solidFill>
            <a:schemeClr val="bg1"/>
          </a:solidFill>
        </p:spPr>
      </p:pic>
      <p:pic>
        <p:nvPicPr>
          <p:cNvPr id="35" name="Picture 6" descr="Atlanta Innovation Forum">
            <a:extLst>
              <a:ext uri="{FF2B5EF4-FFF2-40B4-BE49-F238E27FC236}">
                <a16:creationId xmlns:a16="http://schemas.microsoft.com/office/drawing/2014/main" id="{F1EAE4D1-8499-4086-89E8-2CC9AD6C381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59207" y="4581841"/>
            <a:ext cx="1222634" cy="492078"/>
          </a:xfrm>
          <a:prstGeom prst="rect">
            <a:avLst/>
          </a:prstGeom>
          <a:solidFill>
            <a:schemeClr val="bg1"/>
          </a:solidFill>
        </p:spPr>
      </p:pic>
      <p:pic>
        <p:nvPicPr>
          <p:cNvPr id="36" name="Picture 8" descr="Theory of Constraints International Certification Organization">
            <a:extLst>
              <a:ext uri="{FF2B5EF4-FFF2-40B4-BE49-F238E27FC236}">
                <a16:creationId xmlns:a16="http://schemas.microsoft.com/office/drawing/2014/main" id="{943ED204-3F9F-4174-90FB-2B079C50171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82790" y="4563556"/>
            <a:ext cx="1862455" cy="58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9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364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7"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 id="2147483689" r:id="rId15"/>
    <p:sldLayoutId id="2147483690" r:id="rId16"/>
    <p:sldLayoutId id="2147483691" r:id="rId17"/>
    <p:sldLayoutId id="2147483692" r:id="rId18"/>
    <p:sldLayoutId id="2147483693" r:id="rId19"/>
    <p:sldLayoutId id="2147483695" r:id="rId20"/>
    <p:sldLayoutId id="2147483696" r:id="rId21"/>
    <p:sldLayoutId id="2147483697" r:id="rId22"/>
    <p:sldLayoutId id="2147483698" r:id="rId23"/>
    <p:sldLayoutId id="2147483699" r:id="rId24"/>
    <p:sldLayoutId id="2147483702" r:id="rId25"/>
    <p:sldLayoutId id="2147483703" r:id="rId26"/>
    <p:sldLayoutId id="2147483704" r:id="rId27"/>
    <p:sldLayoutId id="2147483666" r:id="rId28"/>
    <p:sldLayoutId id="2147484550" r:id="rId29"/>
    <p:sldLayoutId id="2147484551"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1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slideLayout" Target="../slideLayouts/slideLayout1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slideLayout" Target="../slideLayouts/slideLayout19.xml"/><Relationship Id="rId1" Type="http://schemas.openxmlformats.org/officeDocument/2006/relationships/tags" Target="../tags/tag3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8" Type="http://schemas.openxmlformats.org/officeDocument/2006/relationships/image" Target="../media/image155.svg"/><Relationship Id="rId13" Type="http://schemas.openxmlformats.org/officeDocument/2006/relationships/image" Target="../media/image160.pn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59.svg"/><Relationship Id="rId2" Type="http://schemas.openxmlformats.org/officeDocument/2006/relationships/slideLayout" Target="../slideLayouts/slideLayout22.xml"/><Relationship Id="rId16" Type="http://schemas.openxmlformats.org/officeDocument/2006/relationships/image" Target="../media/image163.svg"/><Relationship Id="rId1" Type="http://schemas.openxmlformats.org/officeDocument/2006/relationships/tags" Target="../tags/tag42.xml"/><Relationship Id="rId6" Type="http://schemas.openxmlformats.org/officeDocument/2006/relationships/image" Target="../media/image153.svg"/><Relationship Id="rId11" Type="http://schemas.openxmlformats.org/officeDocument/2006/relationships/image" Target="../media/image158.png"/><Relationship Id="rId5" Type="http://schemas.openxmlformats.org/officeDocument/2006/relationships/image" Target="../media/image152.png"/><Relationship Id="rId15" Type="http://schemas.openxmlformats.org/officeDocument/2006/relationships/image" Target="../media/image162.png"/><Relationship Id="rId10" Type="http://schemas.openxmlformats.org/officeDocument/2006/relationships/image" Target="../media/image157.svg"/><Relationship Id="rId4" Type="http://schemas.openxmlformats.org/officeDocument/2006/relationships/image" Target="../media/image151.svg"/><Relationship Id="rId9" Type="http://schemas.openxmlformats.org/officeDocument/2006/relationships/image" Target="../media/image156.png"/><Relationship Id="rId14" Type="http://schemas.openxmlformats.org/officeDocument/2006/relationships/image" Target="../media/image161.svg"/></Relationships>
</file>

<file path=ppt/slides/_rels/slide22.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slideLayout" Target="../slideLayouts/slideLayout23.xml"/><Relationship Id="rId1" Type="http://schemas.openxmlformats.org/officeDocument/2006/relationships/tags" Target="../tags/tag43.xml"/><Relationship Id="rId6" Type="http://schemas.openxmlformats.org/officeDocument/2006/relationships/image" Target="../media/image167.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7.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image" Target="../media/image172.png"/><Relationship Id="rId1" Type="http://schemas.openxmlformats.org/officeDocument/2006/relationships/slideLayout" Target="../slideLayouts/slideLayout29.xml"/><Relationship Id="rId6" Type="http://schemas.openxmlformats.org/officeDocument/2006/relationships/image" Target="../media/image176.png"/><Relationship Id="rId5" Type="http://schemas.openxmlformats.org/officeDocument/2006/relationships/image" Target="../media/image175.jpeg"/><Relationship Id="rId4" Type="http://schemas.openxmlformats.org/officeDocument/2006/relationships/image" Target="../media/image17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13" Type="http://schemas.openxmlformats.org/officeDocument/2006/relationships/image" Target="../media/image119.png"/><Relationship Id="rId18" Type="http://schemas.openxmlformats.org/officeDocument/2006/relationships/image" Target="../media/image124.png"/><Relationship Id="rId26" Type="http://schemas.openxmlformats.org/officeDocument/2006/relationships/image" Target="../media/image132.png"/><Relationship Id="rId39" Type="http://schemas.openxmlformats.org/officeDocument/2006/relationships/image" Target="../media/image145.png"/><Relationship Id="rId21" Type="http://schemas.openxmlformats.org/officeDocument/2006/relationships/image" Target="../media/image127.png"/><Relationship Id="rId34" Type="http://schemas.openxmlformats.org/officeDocument/2006/relationships/image" Target="../media/image140.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5" Type="http://schemas.openxmlformats.org/officeDocument/2006/relationships/image" Target="../media/image131.png"/><Relationship Id="rId33" Type="http://schemas.openxmlformats.org/officeDocument/2006/relationships/image" Target="../media/image139.png"/><Relationship Id="rId38" Type="http://schemas.openxmlformats.org/officeDocument/2006/relationships/image" Target="../media/image144.png"/><Relationship Id="rId2" Type="http://schemas.openxmlformats.org/officeDocument/2006/relationships/image" Target="../media/image108.png"/><Relationship Id="rId16" Type="http://schemas.openxmlformats.org/officeDocument/2006/relationships/image" Target="../media/image122.png"/><Relationship Id="rId20" Type="http://schemas.openxmlformats.org/officeDocument/2006/relationships/image" Target="../media/image126.png"/><Relationship Id="rId29" Type="http://schemas.openxmlformats.org/officeDocument/2006/relationships/image" Target="../media/image135.jpeg"/><Relationship Id="rId1" Type="http://schemas.openxmlformats.org/officeDocument/2006/relationships/slideLayout" Target="../slideLayouts/slideLayout11.xml"/><Relationship Id="rId6" Type="http://schemas.openxmlformats.org/officeDocument/2006/relationships/image" Target="../media/image112.jpeg"/><Relationship Id="rId11" Type="http://schemas.openxmlformats.org/officeDocument/2006/relationships/image" Target="../media/image117.png"/><Relationship Id="rId24" Type="http://schemas.openxmlformats.org/officeDocument/2006/relationships/image" Target="../media/image130.png"/><Relationship Id="rId32" Type="http://schemas.openxmlformats.org/officeDocument/2006/relationships/image" Target="../media/image138.png"/><Relationship Id="rId37" Type="http://schemas.openxmlformats.org/officeDocument/2006/relationships/image" Target="../media/image143.jpeg"/><Relationship Id="rId40" Type="http://schemas.openxmlformats.org/officeDocument/2006/relationships/image" Target="../media/image146.png"/><Relationship Id="rId5" Type="http://schemas.openxmlformats.org/officeDocument/2006/relationships/image" Target="../media/image111.png"/><Relationship Id="rId15" Type="http://schemas.openxmlformats.org/officeDocument/2006/relationships/image" Target="../media/image121.png"/><Relationship Id="rId23" Type="http://schemas.openxmlformats.org/officeDocument/2006/relationships/image" Target="../media/image129.png"/><Relationship Id="rId28" Type="http://schemas.openxmlformats.org/officeDocument/2006/relationships/image" Target="../media/image134.jpeg"/><Relationship Id="rId36" Type="http://schemas.openxmlformats.org/officeDocument/2006/relationships/image" Target="../media/image142.png"/><Relationship Id="rId10" Type="http://schemas.openxmlformats.org/officeDocument/2006/relationships/image" Target="../media/image116.png"/><Relationship Id="rId19" Type="http://schemas.openxmlformats.org/officeDocument/2006/relationships/image" Target="../media/image125.jpeg"/><Relationship Id="rId31" Type="http://schemas.openxmlformats.org/officeDocument/2006/relationships/image" Target="../media/image137.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128.png"/><Relationship Id="rId27" Type="http://schemas.openxmlformats.org/officeDocument/2006/relationships/image" Target="../media/image133.png"/><Relationship Id="rId30" Type="http://schemas.openxmlformats.org/officeDocument/2006/relationships/image" Target="../media/image136.png"/><Relationship Id="rId35" Type="http://schemas.openxmlformats.org/officeDocument/2006/relationships/image" Target="../media/image141.jpeg"/><Relationship Id="rId8" Type="http://schemas.openxmlformats.org/officeDocument/2006/relationships/image" Target="../media/image114.png"/><Relationship Id="rId3"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7616FB-32FB-4FB1-B476-425147377500}"/>
              </a:ext>
            </a:extLst>
          </p:cNvPr>
          <p:cNvSpPr>
            <a:spLocks noGrp="1"/>
          </p:cNvSpPr>
          <p:nvPr>
            <p:ph type="body" sz="quarter" idx="16"/>
          </p:nvPr>
        </p:nvSpPr>
        <p:spPr/>
        <p:txBody>
          <a:bodyPr/>
          <a:lstStyle/>
          <a:p>
            <a:r>
              <a:rPr kumimoji="0" lang="en-US" sz="2400" b="0" i="0" u="none" strike="noStrike" kern="0" cap="none" spc="0" normalizeH="0" baseline="0" noProof="0" dirty="0">
                <a:ln>
                  <a:noFill/>
                </a:ln>
                <a:solidFill>
                  <a:srgbClr val="FFFFFF">
                    <a:lumMod val="50000"/>
                  </a:srgbClr>
                </a:solidFill>
                <a:effectLst/>
                <a:uLnTx/>
                <a:uFillTx/>
                <a:latin typeface="+mj-lt"/>
                <a:ea typeface="DIN2014-Light"/>
                <a:cs typeface="Arial"/>
                <a:sym typeface="DIN2014-Light"/>
              </a:rPr>
              <a:t>Demand-Driven Supply Chain Planning and Execution</a:t>
            </a:r>
          </a:p>
        </p:txBody>
      </p:sp>
      <p:sp>
        <p:nvSpPr>
          <p:cNvPr id="3" name="Espace réservé du texte 2">
            <a:extLst>
              <a:ext uri="{FF2B5EF4-FFF2-40B4-BE49-F238E27FC236}">
                <a16:creationId xmlns:a16="http://schemas.microsoft.com/office/drawing/2014/main" id="{489637B0-A263-4A6C-8A94-532C7F775E70}"/>
              </a:ext>
            </a:extLst>
          </p:cNvPr>
          <p:cNvSpPr>
            <a:spLocks noGrp="1"/>
          </p:cNvSpPr>
          <p:nvPr>
            <p:ph type="body" sz="quarter" idx="17"/>
          </p:nvPr>
        </p:nvSpPr>
        <p:spPr/>
        <p:txBody>
          <a:bodyPr/>
          <a:lstStyle/>
          <a:p>
            <a:r>
              <a:rPr kumimoji="0" lang="en-US" sz="1200" b="1" i="0" u="none" strike="noStrike" kern="0" cap="none" spc="600" normalizeH="0" baseline="0" noProof="0" dirty="0">
                <a:ln>
                  <a:noFill/>
                </a:ln>
                <a:solidFill>
                  <a:srgbClr val="4C4084"/>
                </a:solidFill>
                <a:effectLst/>
                <a:uLnTx/>
                <a:uFillTx/>
                <a:latin typeface="+mj-lt"/>
                <a:ea typeface="DIN 2014 Bold" panose="020B0504020202020204" pitchFamily="34" charset="77"/>
                <a:cs typeface="Arial"/>
                <a:sym typeface="DIN2014-Light"/>
              </a:rPr>
              <a:t>CORPORATE OVERVIEW</a:t>
            </a:r>
          </a:p>
          <a:p>
            <a:endParaRPr lang="en-US" dirty="0">
              <a:latin typeface="+mj-lt"/>
            </a:endParaRPr>
          </a:p>
        </p:txBody>
      </p:sp>
    </p:spTree>
    <p:extLst>
      <p:ext uri="{BB962C8B-B14F-4D97-AF65-F5344CB8AC3E}">
        <p14:creationId xmlns:p14="http://schemas.microsoft.com/office/powerpoint/2010/main" val="34374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4E46B548-DA65-4A18-8933-A12F880E2BA7}"/>
              </a:ext>
            </a:extLst>
          </p:cNvPr>
          <p:cNvSpPr txBox="1"/>
          <p:nvPr/>
        </p:nvSpPr>
        <p:spPr>
          <a:xfrm>
            <a:off x="1234567" y="1595976"/>
            <a:ext cx="1502227"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grpSp>
        <p:nvGrpSpPr>
          <p:cNvPr id="3" name="Group 6">
            <a:extLst>
              <a:ext uri="{FF2B5EF4-FFF2-40B4-BE49-F238E27FC236}">
                <a16:creationId xmlns:a16="http://schemas.microsoft.com/office/drawing/2014/main" id="{84DD27A5-483E-4C51-9CF9-D0E01627DECE}"/>
              </a:ext>
            </a:extLst>
          </p:cNvPr>
          <p:cNvGrpSpPr/>
          <p:nvPr/>
        </p:nvGrpSpPr>
        <p:grpSpPr>
          <a:xfrm>
            <a:off x="4639184" y="4116566"/>
            <a:ext cx="1658911" cy="844418"/>
            <a:chOff x="0" y="0"/>
            <a:chExt cx="1658910" cy="844418"/>
          </a:xfrm>
        </p:grpSpPr>
        <p:sp>
          <p:nvSpPr>
            <p:cNvPr id="4" name="Google Shape;225;p24">
              <a:extLst>
                <a:ext uri="{FF2B5EF4-FFF2-40B4-BE49-F238E27FC236}">
                  <a16:creationId xmlns:a16="http://schemas.microsoft.com/office/drawing/2014/main" id="{0C6D53D4-56B4-418D-AE0C-E1FB5D56771B}"/>
                </a:ext>
              </a:extLst>
            </p:cNvPr>
            <p:cNvSpPr/>
            <p:nvPr/>
          </p:nvSpPr>
          <p:spPr>
            <a:xfrm>
              <a:off x="263786" y="0"/>
              <a:ext cx="1131339" cy="1853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lvl1pPr algn="ctr">
                <a:lnSpc>
                  <a:spcPct val="120000"/>
                </a:lnSpc>
                <a:defRPr sz="1100" b="1">
                  <a:solidFill>
                    <a:srgbClr val="43396E"/>
                  </a:solidFill>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1100" b="0" i="0" u="none" strike="noStrike" kern="0" cap="none" spc="0" normalizeH="0" baseline="0" noProof="0" dirty="0">
                  <a:ln>
                    <a:noFill/>
                  </a:ln>
                  <a:solidFill>
                    <a:srgbClr val="43396E"/>
                  </a:solidFill>
                  <a:effectLst/>
                  <a:uLnTx/>
                  <a:uFillTx/>
                  <a:latin typeface="+mj-lt"/>
                  <a:ea typeface="+mn-ea"/>
                  <a:cs typeface="Arial"/>
                  <a:sym typeface="Arial"/>
                </a:rPr>
                <a:t>SIMPLICITY</a:t>
              </a:r>
            </a:p>
          </p:txBody>
        </p:sp>
        <p:sp>
          <p:nvSpPr>
            <p:cNvPr id="5" name="Google Shape;229;p24">
              <a:extLst>
                <a:ext uri="{FF2B5EF4-FFF2-40B4-BE49-F238E27FC236}">
                  <a16:creationId xmlns:a16="http://schemas.microsoft.com/office/drawing/2014/main" id="{EAB9A02F-352A-423C-AE69-005047FDF51D}"/>
                </a:ext>
              </a:extLst>
            </p:cNvPr>
            <p:cNvSpPr/>
            <p:nvPr/>
          </p:nvSpPr>
          <p:spPr>
            <a:xfrm>
              <a:off x="0" y="234128"/>
              <a:ext cx="1658910" cy="61029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b="1">
                  <a:solidFill>
                    <a:srgbClr val="000000"/>
                  </a:solidFill>
                  <a:latin typeface="+mn-lt"/>
                  <a:ea typeface="+mn-ea"/>
                  <a:cs typeface="+mn-cs"/>
                  <a:sym typeface="Arial"/>
                </a:defRPr>
              </a:pPr>
              <a:r>
                <a:rPr kumimoji="0" sz="1100" b="1" i="0" u="none" strike="noStrike" kern="0" cap="none" spc="0" normalizeH="0" baseline="0" noProof="0" dirty="0">
                  <a:ln>
                    <a:noFill/>
                  </a:ln>
                  <a:solidFill>
                    <a:srgbClr val="44376F"/>
                  </a:solidFill>
                  <a:effectLst/>
                  <a:uLnTx/>
                  <a:uFillTx/>
                  <a:latin typeface="+mj-lt"/>
                  <a:cs typeface="Arial"/>
                  <a:sym typeface="Arial"/>
                </a:rPr>
                <a:t>Easy and intuitive</a:t>
              </a:r>
            </a:p>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a:solidFill>
                    <a:srgbClr val="000000"/>
                  </a:solidFill>
                </a:defRPr>
              </a:pPr>
              <a: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t>Focus on priorities instead of conflicting message</a:t>
              </a:r>
            </a:p>
          </p:txBody>
        </p:sp>
      </p:grpSp>
      <p:grpSp>
        <p:nvGrpSpPr>
          <p:cNvPr id="6" name="Group 5">
            <a:extLst>
              <a:ext uri="{FF2B5EF4-FFF2-40B4-BE49-F238E27FC236}">
                <a16:creationId xmlns:a16="http://schemas.microsoft.com/office/drawing/2014/main" id="{F438B6DC-BB29-4E1C-9472-FDD116E4DDB6}"/>
              </a:ext>
            </a:extLst>
          </p:cNvPr>
          <p:cNvGrpSpPr/>
          <p:nvPr/>
        </p:nvGrpSpPr>
        <p:grpSpPr>
          <a:xfrm>
            <a:off x="9776166" y="4116566"/>
            <a:ext cx="1658911" cy="844418"/>
            <a:chOff x="0" y="0"/>
            <a:chExt cx="1658909" cy="844418"/>
          </a:xfrm>
        </p:grpSpPr>
        <p:sp>
          <p:nvSpPr>
            <p:cNvPr id="7" name="Google Shape;226;p24">
              <a:extLst>
                <a:ext uri="{FF2B5EF4-FFF2-40B4-BE49-F238E27FC236}">
                  <a16:creationId xmlns:a16="http://schemas.microsoft.com/office/drawing/2014/main" id="{501F16C1-2294-4F84-A7A4-375280BA1C6F}"/>
                </a:ext>
              </a:extLst>
            </p:cNvPr>
            <p:cNvSpPr/>
            <p:nvPr/>
          </p:nvSpPr>
          <p:spPr>
            <a:xfrm>
              <a:off x="318751" y="0"/>
              <a:ext cx="1021406" cy="1853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lvl1pPr algn="ctr">
                <a:lnSpc>
                  <a:spcPct val="120000"/>
                </a:lnSpc>
                <a:defRPr sz="1100" b="1">
                  <a:solidFill>
                    <a:srgbClr val="43396E"/>
                  </a:solidFill>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1100" b="0" i="0" u="none" strike="noStrike" kern="0" cap="none" spc="0" normalizeH="0" baseline="0" noProof="0" dirty="0">
                  <a:ln>
                    <a:noFill/>
                  </a:ln>
                  <a:solidFill>
                    <a:srgbClr val="43396E"/>
                  </a:solidFill>
                  <a:effectLst/>
                  <a:uLnTx/>
                  <a:uFillTx/>
                  <a:latin typeface="+mj-lt"/>
                  <a:ea typeface="+mn-ea"/>
                  <a:cs typeface="Arial"/>
                  <a:sym typeface="Arial"/>
                </a:rPr>
                <a:t>CAPITAL</a:t>
              </a:r>
            </a:p>
          </p:txBody>
        </p:sp>
        <p:sp>
          <p:nvSpPr>
            <p:cNvPr id="8" name="Google Shape;230;p24">
              <a:extLst>
                <a:ext uri="{FF2B5EF4-FFF2-40B4-BE49-F238E27FC236}">
                  <a16:creationId xmlns:a16="http://schemas.microsoft.com/office/drawing/2014/main" id="{9217A738-BFF5-41BB-90BA-E77C61341681}"/>
                </a:ext>
              </a:extLst>
            </p:cNvPr>
            <p:cNvSpPr/>
            <p:nvPr/>
          </p:nvSpPr>
          <p:spPr>
            <a:xfrm>
              <a:off x="0" y="234128"/>
              <a:ext cx="1658909" cy="61029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b="1">
                  <a:solidFill>
                    <a:srgbClr val="000000"/>
                  </a:solidFill>
                  <a:latin typeface="+mn-lt"/>
                  <a:ea typeface="+mn-ea"/>
                  <a:cs typeface="+mn-cs"/>
                  <a:sym typeface="Arial"/>
                </a:defRPr>
              </a:pPr>
              <a:r>
                <a:rPr kumimoji="0" sz="1100" b="1" i="0" u="none" strike="noStrike" kern="0" cap="none" spc="0" normalizeH="0" baseline="0" noProof="0" dirty="0">
                  <a:ln>
                    <a:noFill/>
                  </a:ln>
                  <a:solidFill>
                    <a:srgbClr val="44376F"/>
                  </a:solidFill>
                  <a:effectLst/>
                  <a:uLnTx/>
                  <a:uFillTx/>
                  <a:latin typeface="+mj-lt"/>
                  <a:cs typeface="Arial"/>
                  <a:sym typeface="Arial"/>
                </a:rPr>
                <a:t>Unleash working capital</a:t>
              </a:r>
            </a:p>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a:solidFill>
                    <a:srgbClr val="000000"/>
                  </a:solidFill>
                </a:defRPr>
              </a:pPr>
              <a: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t>Optimize inventory and</a:t>
              </a:r>
              <a:b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br>
              <a: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t>operational efficiency</a:t>
              </a:r>
            </a:p>
          </p:txBody>
        </p:sp>
      </p:grpSp>
      <p:grpSp>
        <p:nvGrpSpPr>
          <p:cNvPr id="9" name="Group 4">
            <a:extLst>
              <a:ext uri="{FF2B5EF4-FFF2-40B4-BE49-F238E27FC236}">
                <a16:creationId xmlns:a16="http://schemas.microsoft.com/office/drawing/2014/main" id="{A000DC94-0608-4BF1-9768-D0C0556CFA9F}"/>
              </a:ext>
            </a:extLst>
          </p:cNvPr>
          <p:cNvGrpSpPr/>
          <p:nvPr/>
        </p:nvGrpSpPr>
        <p:grpSpPr>
          <a:xfrm>
            <a:off x="7009407" y="5561546"/>
            <a:ext cx="2105419" cy="851438"/>
            <a:chOff x="0" y="0"/>
            <a:chExt cx="2105418" cy="851438"/>
          </a:xfrm>
        </p:grpSpPr>
        <p:sp>
          <p:nvSpPr>
            <p:cNvPr id="10" name="Google Shape;228;p24">
              <a:extLst>
                <a:ext uri="{FF2B5EF4-FFF2-40B4-BE49-F238E27FC236}">
                  <a16:creationId xmlns:a16="http://schemas.microsoft.com/office/drawing/2014/main" id="{0C523A77-15F8-4B4E-A653-C492ED8FD506}"/>
                </a:ext>
              </a:extLst>
            </p:cNvPr>
            <p:cNvSpPr/>
            <p:nvPr/>
          </p:nvSpPr>
          <p:spPr>
            <a:xfrm>
              <a:off x="347454" y="0"/>
              <a:ext cx="1410512" cy="18960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lvl1pPr algn="ctr">
                <a:lnSpc>
                  <a:spcPct val="120000"/>
                </a:lnSpc>
                <a:defRPr sz="1100" b="1">
                  <a:solidFill>
                    <a:srgbClr val="43396E"/>
                  </a:solidFill>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lang="en-US" sz="1100" b="0" i="0" u="none" strike="noStrike" kern="0" cap="none" spc="0" normalizeH="0" baseline="0" noProof="0" dirty="0">
                  <a:ln>
                    <a:noFill/>
                  </a:ln>
                  <a:solidFill>
                    <a:srgbClr val="43396E"/>
                  </a:solidFill>
                  <a:effectLst/>
                  <a:uLnTx/>
                  <a:uFillTx/>
                  <a:latin typeface="+mj-lt"/>
                  <a:ea typeface="+mn-ea"/>
                  <a:cs typeface="Arial"/>
                  <a:sym typeface="Arial"/>
                </a:rPr>
                <a:t>STABILIZE</a:t>
              </a:r>
              <a:endParaRPr kumimoji="0" sz="1100" b="0" i="0" u="none" strike="noStrike" kern="0" cap="none" spc="0" normalizeH="0" baseline="0" noProof="0" dirty="0">
                <a:ln>
                  <a:noFill/>
                </a:ln>
                <a:solidFill>
                  <a:srgbClr val="43396E"/>
                </a:solidFill>
                <a:effectLst/>
                <a:uLnTx/>
                <a:uFillTx/>
                <a:latin typeface="+mj-lt"/>
                <a:ea typeface="+mn-ea"/>
                <a:cs typeface="Arial"/>
                <a:sym typeface="Arial"/>
              </a:endParaRPr>
            </a:p>
          </p:txBody>
        </p:sp>
        <p:sp>
          <p:nvSpPr>
            <p:cNvPr id="11" name="Google Shape;231;p24">
              <a:extLst>
                <a:ext uri="{FF2B5EF4-FFF2-40B4-BE49-F238E27FC236}">
                  <a16:creationId xmlns:a16="http://schemas.microsoft.com/office/drawing/2014/main" id="{FA75E138-36FC-4AAF-BB41-5654DEAF2024}"/>
                </a:ext>
              </a:extLst>
            </p:cNvPr>
            <p:cNvSpPr/>
            <p:nvPr/>
          </p:nvSpPr>
          <p:spPr>
            <a:xfrm>
              <a:off x="0" y="241146"/>
              <a:ext cx="2105418" cy="61029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b="1">
                  <a:solidFill>
                    <a:srgbClr val="000000"/>
                  </a:solidFill>
                  <a:latin typeface="+mn-lt"/>
                  <a:ea typeface="+mn-ea"/>
                  <a:cs typeface="+mn-cs"/>
                  <a:sym typeface="Arial"/>
                </a:defRPr>
              </a:pPr>
              <a:r>
                <a:rPr kumimoji="0" sz="1100" b="1" i="0" u="none" strike="noStrike" kern="0" cap="none" spc="0" normalizeH="0" baseline="0" noProof="0" dirty="0">
                  <a:ln>
                    <a:noFill/>
                  </a:ln>
                  <a:solidFill>
                    <a:srgbClr val="44376F"/>
                  </a:solidFill>
                  <a:effectLst/>
                  <a:uLnTx/>
                  <a:uFillTx/>
                  <a:latin typeface="+mj-lt"/>
                  <a:cs typeface="Arial"/>
                  <a:sym typeface="Arial"/>
                </a:rPr>
                <a:t>Reduce variability</a:t>
              </a:r>
            </a:p>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a:solidFill>
                    <a:srgbClr val="000000"/>
                  </a:solidFill>
                </a:defRPr>
              </a:pPr>
              <a: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t>Improve due date performance</a:t>
              </a:r>
              <a:b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br>
              <a: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t>and stabilize schedules</a:t>
              </a:r>
            </a:p>
          </p:txBody>
        </p:sp>
      </p:grpSp>
      <p:grpSp>
        <p:nvGrpSpPr>
          <p:cNvPr id="12" name="Group 7">
            <a:extLst>
              <a:ext uri="{FF2B5EF4-FFF2-40B4-BE49-F238E27FC236}">
                <a16:creationId xmlns:a16="http://schemas.microsoft.com/office/drawing/2014/main" id="{84612A12-6FE2-4DB7-B01D-1911465A93DB}"/>
              </a:ext>
            </a:extLst>
          </p:cNvPr>
          <p:cNvGrpSpPr/>
          <p:nvPr/>
        </p:nvGrpSpPr>
        <p:grpSpPr>
          <a:xfrm>
            <a:off x="4663508" y="2636096"/>
            <a:ext cx="1658911" cy="664472"/>
            <a:chOff x="0" y="0"/>
            <a:chExt cx="1658909" cy="664472"/>
          </a:xfrm>
        </p:grpSpPr>
        <p:sp>
          <p:nvSpPr>
            <p:cNvPr id="13" name="Google Shape;227;p24">
              <a:extLst>
                <a:ext uri="{FF2B5EF4-FFF2-40B4-BE49-F238E27FC236}">
                  <a16:creationId xmlns:a16="http://schemas.microsoft.com/office/drawing/2014/main" id="{7E8C2C07-9770-41AF-9E53-778463167CBF}"/>
                </a:ext>
              </a:extLst>
            </p:cNvPr>
            <p:cNvSpPr/>
            <p:nvPr/>
          </p:nvSpPr>
          <p:spPr>
            <a:xfrm>
              <a:off x="307911" y="0"/>
              <a:ext cx="1021406" cy="1853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lvl1pPr algn="ctr">
                <a:lnSpc>
                  <a:spcPct val="120000"/>
                </a:lnSpc>
                <a:defRPr sz="1100" b="1">
                  <a:solidFill>
                    <a:srgbClr val="43396E"/>
                  </a:solidFill>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1100" b="0" i="0" u="none" strike="noStrike" kern="0" cap="none" spc="0" normalizeH="0" baseline="0" noProof="0" dirty="0">
                  <a:ln>
                    <a:noFill/>
                  </a:ln>
                  <a:solidFill>
                    <a:srgbClr val="43396E"/>
                  </a:solidFill>
                  <a:effectLst/>
                  <a:uLnTx/>
                  <a:uFillTx/>
                  <a:latin typeface="+mj-lt"/>
                  <a:ea typeface="+mn-ea"/>
                  <a:cs typeface="Arial"/>
                  <a:sym typeface="Arial"/>
                </a:rPr>
                <a:t>SPEED</a:t>
              </a:r>
            </a:p>
          </p:txBody>
        </p:sp>
        <p:sp>
          <p:nvSpPr>
            <p:cNvPr id="14" name="Google Shape;232;p24">
              <a:extLst>
                <a:ext uri="{FF2B5EF4-FFF2-40B4-BE49-F238E27FC236}">
                  <a16:creationId xmlns:a16="http://schemas.microsoft.com/office/drawing/2014/main" id="{23C419C2-A388-4BA7-A867-F033B9DF025B}"/>
                </a:ext>
              </a:extLst>
            </p:cNvPr>
            <p:cNvSpPr/>
            <p:nvPr/>
          </p:nvSpPr>
          <p:spPr>
            <a:xfrm>
              <a:off x="0" y="260709"/>
              <a:ext cx="1658909" cy="40376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a:solidFill>
                    <a:srgbClr val="000000"/>
                  </a:solidFill>
                </a:defRPr>
              </a:pPr>
              <a: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t>Compress lead times</a:t>
              </a:r>
              <a:b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br>
              <a:r>
                <a:rPr kumimoji="0" sz="1100" b="0" i="0" u="none" strike="noStrike" kern="0" cap="none" spc="0" normalizeH="0" baseline="0" noProof="0" dirty="0">
                  <a:ln>
                    <a:noFill/>
                  </a:ln>
                  <a:solidFill>
                    <a:srgbClr val="44376F"/>
                  </a:solidFill>
                  <a:effectLst/>
                  <a:uLnTx/>
                  <a:uFillTx/>
                  <a:latin typeface="+mj-lt"/>
                  <a:ea typeface="DIN2014-Light"/>
                  <a:cs typeface="Arial"/>
                  <a:sym typeface="DIN2014-Light"/>
                </a:rPr>
                <a:t>by up to 80%</a:t>
              </a:r>
            </a:p>
          </p:txBody>
        </p:sp>
      </p:grpSp>
      <p:grpSp>
        <p:nvGrpSpPr>
          <p:cNvPr id="15" name="Group 8">
            <a:extLst>
              <a:ext uri="{FF2B5EF4-FFF2-40B4-BE49-F238E27FC236}">
                <a16:creationId xmlns:a16="http://schemas.microsoft.com/office/drawing/2014/main" id="{7EC9DD8E-04A0-4F06-9B13-8E28A4C975D8}"/>
              </a:ext>
            </a:extLst>
          </p:cNvPr>
          <p:cNvGrpSpPr/>
          <p:nvPr/>
        </p:nvGrpSpPr>
        <p:grpSpPr>
          <a:xfrm>
            <a:off x="9625656" y="2541906"/>
            <a:ext cx="1658910" cy="664283"/>
            <a:chOff x="0" y="0"/>
            <a:chExt cx="1658909" cy="664283"/>
          </a:xfrm>
        </p:grpSpPr>
        <p:sp>
          <p:nvSpPr>
            <p:cNvPr id="16" name="Google Shape;224;p24">
              <a:extLst>
                <a:ext uri="{FF2B5EF4-FFF2-40B4-BE49-F238E27FC236}">
                  <a16:creationId xmlns:a16="http://schemas.microsoft.com/office/drawing/2014/main" id="{EE168189-F350-4C08-8B24-12096C907223}"/>
                </a:ext>
              </a:extLst>
            </p:cNvPr>
            <p:cNvSpPr/>
            <p:nvPr/>
          </p:nvSpPr>
          <p:spPr>
            <a:xfrm>
              <a:off x="233672" y="0"/>
              <a:ext cx="1172110" cy="1853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lvl1pPr algn="ctr">
                <a:lnSpc>
                  <a:spcPct val="120000"/>
                </a:lnSpc>
                <a:defRPr sz="1100" b="1">
                  <a:solidFill>
                    <a:srgbClr val="43396E"/>
                  </a:solidFill>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1100" b="0" i="0" u="none" strike="noStrike" kern="0" cap="none" spc="0" normalizeH="0" baseline="0" noProof="0" dirty="0">
                  <a:ln>
                    <a:noFill/>
                  </a:ln>
                  <a:solidFill>
                    <a:srgbClr val="43396E"/>
                  </a:solidFill>
                  <a:effectLst/>
                  <a:uLnTx/>
                  <a:uFillTx/>
                  <a:latin typeface="+mj-lt"/>
                  <a:ea typeface="+mn-ea"/>
                  <a:cs typeface="Arial"/>
                  <a:sym typeface="Arial"/>
                </a:rPr>
                <a:t>INVENTORY</a:t>
              </a:r>
            </a:p>
          </p:txBody>
        </p:sp>
        <p:sp>
          <p:nvSpPr>
            <p:cNvPr id="17" name="Google Shape;233;p24">
              <a:extLst>
                <a:ext uri="{FF2B5EF4-FFF2-40B4-BE49-F238E27FC236}">
                  <a16:creationId xmlns:a16="http://schemas.microsoft.com/office/drawing/2014/main" id="{A82ED3EE-F30F-4485-A8A0-2E98EA124A4A}"/>
                </a:ext>
              </a:extLst>
            </p:cNvPr>
            <p:cNvSpPr/>
            <p:nvPr/>
          </p:nvSpPr>
          <p:spPr>
            <a:xfrm>
              <a:off x="0" y="260521"/>
              <a:ext cx="1658909" cy="40376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a:solidFill>
                    <a:srgbClr val="000000"/>
                  </a:solidFill>
                </a:defRPr>
              </a:pPr>
              <a: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t>Reduce inventory</a:t>
              </a:r>
              <a:b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br>
              <a:r>
                <a:rPr kumimoji="0" sz="1100" b="0" i="0" u="none" strike="noStrike" kern="0" cap="none" spc="0" normalizeH="0" baseline="0" noProof="0" dirty="0">
                  <a:ln>
                    <a:noFill/>
                  </a:ln>
                  <a:solidFill>
                    <a:srgbClr val="44376F"/>
                  </a:solidFill>
                  <a:effectLst/>
                  <a:uLnTx/>
                  <a:uFillTx/>
                  <a:latin typeface="+mj-lt"/>
                  <a:ea typeface="DIN2014-Light"/>
                  <a:cs typeface="Arial"/>
                  <a:sym typeface="DIN2014-Light"/>
                </a:rPr>
                <a:t>by up to 45%</a:t>
              </a:r>
            </a:p>
          </p:txBody>
        </p:sp>
      </p:grpSp>
      <p:grpSp>
        <p:nvGrpSpPr>
          <p:cNvPr id="18" name="Group 9">
            <a:extLst>
              <a:ext uri="{FF2B5EF4-FFF2-40B4-BE49-F238E27FC236}">
                <a16:creationId xmlns:a16="http://schemas.microsoft.com/office/drawing/2014/main" id="{4541D322-82F3-478B-A1F4-1C2B967CF648}"/>
              </a:ext>
            </a:extLst>
          </p:cNvPr>
          <p:cNvGrpSpPr/>
          <p:nvPr/>
        </p:nvGrpSpPr>
        <p:grpSpPr>
          <a:xfrm>
            <a:off x="7125292" y="889451"/>
            <a:ext cx="1885922" cy="625400"/>
            <a:chOff x="0" y="0"/>
            <a:chExt cx="1885920" cy="625400"/>
          </a:xfrm>
        </p:grpSpPr>
        <p:sp>
          <p:nvSpPr>
            <p:cNvPr id="19" name="Google Shape;223;p24">
              <a:extLst>
                <a:ext uri="{FF2B5EF4-FFF2-40B4-BE49-F238E27FC236}">
                  <a16:creationId xmlns:a16="http://schemas.microsoft.com/office/drawing/2014/main" id="{59EB969E-66C7-4A02-A220-737BDD7CBAB2}"/>
                </a:ext>
              </a:extLst>
            </p:cNvPr>
            <p:cNvSpPr/>
            <p:nvPr/>
          </p:nvSpPr>
          <p:spPr>
            <a:xfrm>
              <a:off x="352314" y="0"/>
              <a:ext cx="1021406" cy="1853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lvl1pPr algn="ctr">
                <a:lnSpc>
                  <a:spcPct val="120000"/>
                </a:lnSpc>
                <a:defRPr sz="1100" b="1">
                  <a:solidFill>
                    <a:srgbClr val="43396E"/>
                  </a:solidFill>
                  <a:latin typeface="+mn-lt"/>
                  <a:ea typeface="+mn-ea"/>
                  <a:cs typeface="+mn-cs"/>
                  <a:sym typeface="Arial"/>
                </a:defRPr>
              </a:lvl1pPr>
            </a:lstStyle>
            <a:p>
              <a:pPr marL="0" marR="0" lvl="0" indent="0" algn="ctr" defTabSz="914400" rtl="0" eaLnBrk="1" fontAlgn="auto" latinLnBrk="0" hangingPunct="0">
                <a:lnSpc>
                  <a:spcPct val="120000"/>
                </a:lnSpc>
                <a:spcBef>
                  <a:spcPts val="0"/>
                </a:spcBef>
                <a:spcAft>
                  <a:spcPts val="0"/>
                </a:spcAft>
                <a:buClr>
                  <a:srgbClr val="FFFFFF"/>
                </a:buClr>
                <a:buSzTx/>
                <a:buFontTx/>
                <a:buNone/>
                <a:tabLst/>
                <a:defRPr/>
              </a:pPr>
              <a:r>
                <a:rPr kumimoji="0" sz="1100" b="0" i="0" u="none" strike="noStrike" kern="0" cap="none" spc="0" normalizeH="0" baseline="0" noProof="0" dirty="0">
                  <a:ln>
                    <a:noFill/>
                  </a:ln>
                  <a:solidFill>
                    <a:srgbClr val="43396E"/>
                  </a:solidFill>
                  <a:effectLst/>
                  <a:uLnTx/>
                  <a:uFillTx/>
                  <a:latin typeface="+mj-lt"/>
                  <a:ea typeface="+mn-ea"/>
                  <a:cs typeface="Arial"/>
                  <a:sym typeface="Arial"/>
                </a:rPr>
                <a:t>SERVICE</a:t>
              </a:r>
            </a:p>
          </p:txBody>
        </p:sp>
        <p:sp>
          <p:nvSpPr>
            <p:cNvPr id="20" name="Google Shape;234;p24">
              <a:extLst>
                <a:ext uri="{FF2B5EF4-FFF2-40B4-BE49-F238E27FC236}">
                  <a16:creationId xmlns:a16="http://schemas.microsoft.com/office/drawing/2014/main" id="{90ACDBE7-E6D3-4098-9FD1-0912C66013F3}"/>
                </a:ext>
              </a:extLst>
            </p:cNvPr>
            <p:cNvSpPr/>
            <p:nvPr/>
          </p:nvSpPr>
          <p:spPr>
            <a:xfrm>
              <a:off x="0" y="221637"/>
              <a:ext cx="1885920" cy="40376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p>
              <a:pPr marL="0" marR="0" lvl="0" indent="0" algn="ctr" defTabSz="914400" rtl="0" eaLnBrk="1" fontAlgn="auto" latinLnBrk="0" hangingPunct="0">
                <a:lnSpc>
                  <a:spcPct val="122221"/>
                </a:lnSpc>
                <a:spcBef>
                  <a:spcPts val="0"/>
                </a:spcBef>
                <a:spcAft>
                  <a:spcPts val="0"/>
                </a:spcAft>
                <a:buClr>
                  <a:srgbClr val="FFFFFF"/>
                </a:buClr>
                <a:buSzTx/>
                <a:buFontTx/>
                <a:buNone/>
                <a:tabLst/>
                <a:defRPr sz="1100">
                  <a:solidFill>
                    <a:srgbClr val="000000"/>
                  </a:solidFill>
                </a:defRPr>
              </a:pPr>
              <a: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t>Bring service levels up to</a:t>
              </a:r>
              <a:br>
                <a:rPr kumimoji="0" sz="1100" b="0" i="0" u="none" strike="noStrike" kern="0" cap="none" spc="0" normalizeH="0" baseline="0" noProof="0" dirty="0">
                  <a:ln>
                    <a:noFill/>
                  </a:ln>
                  <a:solidFill>
                    <a:srgbClr val="000000"/>
                  </a:solidFill>
                  <a:effectLst/>
                  <a:uLnTx/>
                  <a:uFillTx/>
                  <a:latin typeface="+mj-lt"/>
                  <a:ea typeface="DIN2014-Light"/>
                  <a:cs typeface="Arial"/>
                  <a:sym typeface="DIN2014-Light"/>
                </a:rPr>
              </a:br>
              <a:r>
                <a:rPr kumimoji="0" sz="1100" b="0" i="0" u="none" strike="noStrike" kern="0" cap="none" spc="0" normalizeH="0" baseline="0" noProof="0" dirty="0">
                  <a:ln>
                    <a:noFill/>
                  </a:ln>
                  <a:solidFill>
                    <a:srgbClr val="44376F"/>
                  </a:solidFill>
                  <a:effectLst/>
                  <a:uLnTx/>
                  <a:uFillTx/>
                  <a:latin typeface="+mj-lt"/>
                  <a:ea typeface="DIN2014-Light"/>
                  <a:cs typeface="Arial"/>
                  <a:sym typeface="DIN2014-Light"/>
                </a:rPr>
                <a:t>as high as 99% or greater</a:t>
              </a:r>
            </a:p>
          </p:txBody>
        </p:sp>
      </p:grpSp>
      <p:sp>
        <p:nvSpPr>
          <p:cNvPr id="21" name="Google Shape;583;p58">
            <a:extLst>
              <a:ext uri="{FF2B5EF4-FFF2-40B4-BE49-F238E27FC236}">
                <a16:creationId xmlns:a16="http://schemas.microsoft.com/office/drawing/2014/main" id="{3276D45C-B7F0-4C80-B66E-2EB9860BE724}"/>
              </a:ext>
            </a:extLst>
          </p:cNvPr>
          <p:cNvSpPr txBox="1"/>
          <p:nvPr/>
        </p:nvSpPr>
        <p:spPr>
          <a:xfrm>
            <a:off x="1284848" y="2080241"/>
            <a:ext cx="3712714" cy="112594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2386E"/>
                </a:solidFill>
                <a:effectLst/>
                <a:uLnTx/>
                <a:uFillTx/>
                <a:latin typeface="+mj-lt"/>
                <a:ea typeface="Poppins SemiBold"/>
                <a:cs typeface="Poppins SemiBold"/>
                <a:sym typeface="Poppins SemiBold"/>
              </a:rPr>
              <a:t>Winning on the metrics that </a:t>
            </a:r>
            <a:r>
              <a:rPr kumimoji="0" lang="en-US" sz="2400" b="1" i="0" u="none" strike="noStrike" kern="0" cap="none" spc="0" normalizeH="0" baseline="0" noProof="0" dirty="0">
                <a:ln>
                  <a:noFill/>
                </a:ln>
                <a:solidFill>
                  <a:srgbClr val="42386E"/>
                </a:solidFill>
                <a:effectLst/>
                <a:uLnTx/>
                <a:uFillTx/>
                <a:latin typeface="+mj-lt"/>
                <a:ea typeface="Poppins SemiBold"/>
                <a:cs typeface="Poppins SemiBold"/>
                <a:sym typeface="Poppins SemiBold"/>
              </a:rPr>
              <a:t>matter most</a:t>
            </a:r>
          </a:p>
        </p:txBody>
      </p:sp>
    </p:spTree>
    <p:custDataLst>
      <p:tags r:id="rId1"/>
    </p:custDataLst>
    <p:extLst>
      <p:ext uri="{BB962C8B-B14F-4D97-AF65-F5344CB8AC3E}">
        <p14:creationId xmlns:p14="http://schemas.microsoft.com/office/powerpoint/2010/main" val="359093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DE0DD769-24A9-43F2-8941-28981AC63161}"/>
              </a:ext>
            </a:extLst>
          </p:cNvPr>
          <p:cNvSpPr txBox="1"/>
          <p:nvPr/>
        </p:nvSpPr>
        <p:spPr>
          <a:xfrm>
            <a:off x="1243892" y="1041378"/>
            <a:ext cx="1502227"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3" name="Google Shape;561;p57">
            <a:extLst>
              <a:ext uri="{FF2B5EF4-FFF2-40B4-BE49-F238E27FC236}">
                <a16:creationId xmlns:a16="http://schemas.microsoft.com/office/drawing/2014/main" id="{1318AB15-AE4C-45A5-AFB2-02CADD82AB95}"/>
              </a:ext>
            </a:extLst>
          </p:cNvPr>
          <p:cNvSpPr/>
          <p:nvPr/>
        </p:nvSpPr>
        <p:spPr>
          <a:xfrm>
            <a:off x="2906761" y="2486054"/>
            <a:ext cx="6117786" cy="2771746"/>
          </a:xfrm>
          <a:prstGeom prst="roundRect">
            <a:avLst>
              <a:gd name="adj" fmla="val 1784"/>
            </a:avLst>
          </a:prstGeom>
          <a:noFill/>
          <a:ln>
            <a:noFill/>
          </a:ln>
          <a:effectLst>
            <a:outerShdw blurRad="368300" dist="114300" dir="2700000" algn="tl" rotWithShape="0">
              <a:srgbClr val="000000">
                <a:alpha val="470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2800" b="0" i="0" u="none" strike="noStrike" kern="0" cap="none" spc="0" normalizeH="0" baseline="0" noProof="0" dirty="0">
                <a:ln>
                  <a:noFill/>
                </a:ln>
                <a:solidFill>
                  <a:srgbClr val="4EC3E0"/>
                </a:solidFill>
                <a:effectLst/>
                <a:uLnTx/>
                <a:uFillTx/>
                <a:latin typeface="+mj-lt"/>
                <a:ea typeface="DIN 2014" panose="020B0504020202020204" pitchFamily="34" charset="77"/>
                <a:cs typeface="Poppins SemiBold"/>
                <a:sym typeface="Poppins SemiBold"/>
              </a:rPr>
              <a:t>AI/ML </a:t>
            </a:r>
            <a:r>
              <a:rPr kumimoji="0" lang="en-US" sz="2800" b="0" i="0" u="none" strike="noStrike" kern="0" cap="none" spc="0" normalizeH="0" baseline="0" noProof="0" dirty="0">
                <a:ln>
                  <a:noFill/>
                </a:ln>
                <a:solidFill>
                  <a:srgbClr val="252A36"/>
                </a:solidFill>
                <a:effectLst/>
                <a:uLnTx/>
                <a:uFillTx/>
                <a:latin typeface="+mj-lt"/>
                <a:ea typeface="DIN 2014" panose="020B0504020202020204" pitchFamily="34" charset="77"/>
                <a:cs typeface="Poppins SemiBold"/>
                <a:sym typeface="Poppins SemiBold"/>
              </a:rPr>
              <a:t>+</a:t>
            </a:r>
            <a:r>
              <a:rPr kumimoji="0" lang="en-US" sz="2800" b="0" i="0" u="none" strike="noStrike" kern="0" cap="none" spc="0" normalizeH="0" baseline="0" noProof="0" dirty="0">
                <a:ln>
                  <a:noFill/>
                </a:ln>
                <a:solidFill>
                  <a:srgbClr val="4EC3E0"/>
                </a:solidFill>
                <a:effectLst/>
                <a:uLnTx/>
                <a:uFillTx/>
                <a:latin typeface="+mj-lt"/>
                <a:ea typeface="DIN 2014" panose="020B0504020202020204" pitchFamily="34" charset="77"/>
                <a:cs typeface="Poppins SemiBold"/>
                <a:sym typeface="Poppins SemiBold"/>
              </a:rPr>
              <a:t> </a:t>
            </a:r>
            <a:r>
              <a:rPr kumimoji="0" lang="en-US" sz="2800" b="0" i="0" u="none" strike="noStrike" kern="0" cap="none" spc="0" normalizeH="0" baseline="0" noProof="0" dirty="0">
                <a:ln>
                  <a:noFill/>
                </a:ln>
                <a:solidFill>
                  <a:srgbClr val="6667AB"/>
                </a:solidFill>
                <a:effectLst/>
                <a:uLnTx/>
                <a:uFillTx/>
                <a:latin typeface="+mj-lt"/>
                <a:ea typeface="DIN 2014" panose="020B0504020202020204" pitchFamily="34" charset="77"/>
                <a:cs typeface="Poppins SemiBold"/>
                <a:sym typeface="Poppins SemiBold"/>
              </a:rPr>
              <a:t>Demand-Driven Methods </a:t>
            </a:r>
            <a:br>
              <a:rPr kumimoji="0" lang="en-US" sz="2800" b="1" i="0" u="none" strike="noStrike" kern="0" cap="none" spc="0" normalizeH="0" baseline="0" noProof="0" dirty="0">
                <a:ln>
                  <a:noFill/>
                </a:ln>
                <a:solidFill>
                  <a:srgbClr val="252A36"/>
                </a:solidFill>
                <a:effectLst/>
                <a:uLnTx/>
                <a:uFillTx/>
                <a:latin typeface="+mj-lt"/>
                <a:ea typeface="DIN 2014 Bold" panose="020B0504020202020204" pitchFamily="34" charset="77"/>
                <a:cs typeface="Poppins SemiBold"/>
                <a:sym typeface="Poppins SemiBold"/>
              </a:rPr>
            </a:br>
            <a:r>
              <a:rPr kumimoji="0" lang="en-US" sz="2800" b="1" i="0" u="none" strike="noStrike" kern="0" cap="none" spc="0" normalizeH="0" baseline="0" noProof="0" dirty="0">
                <a:ln>
                  <a:noFill/>
                </a:ln>
                <a:solidFill>
                  <a:srgbClr val="4C4084"/>
                </a:solidFill>
                <a:effectLst/>
                <a:uLnTx/>
                <a:uFillTx/>
                <a:latin typeface="+mj-lt"/>
                <a:ea typeface="DIN 2014 Bold" panose="020B0504020202020204" pitchFamily="34" charset="77"/>
                <a:cs typeface="Poppins SemiBold"/>
                <a:sym typeface="Poppins SemiBold"/>
              </a:rPr>
              <a:t>AGILITY MADE INTUITIVE</a:t>
            </a: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endParaRPr kumimoji="0" lang="en-US" sz="11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endParaRPr>
          </a:p>
        </p:txBody>
      </p:sp>
      <p:sp>
        <p:nvSpPr>
          <p:cNvPr id="4" name="Google Shape;583;p58">
            <a:extLst>
              <a:ext uri="{FF2B5EF4-FFF2-40B4-BE49-F238E27FC236}">
                <a16:creationId xmlns:a16="http://schemas.microsoft.com/office/drawing/2014/main" id="{D45F8041-38CA-45DA-93A3-DA91C2F7A934}"/>
              </a:ext>
            </a:extLst>
          </p:cNvPr>
          <p:cNvSpPr txBox="1"/>
          <p:nvPr/>
        </p:nvSpPr>
        <p:spPr>
          <a:xfrm>
            <a:off x="1243892" y="1502400"/>
            <a:ext cx="3712714"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prstClr val="white"/>
                </a:solidFill>
                <a:effectLst/>
                <a:uLnTx/>
                <a:uFillTx/>
                <a:latin typeface="+mj-lt"/>
                <a:ea typeface="DIN 2014" panose="020B0504020202020204" pitchFamily="34" charset="77"/>
                <a:cs typeface="Poppins SemiBold"/>
                <a:sym typeface="Poppins SemiBold"/>
              </a:rPr>
              <a:t>The </a:t>
            </a:r>
            <a:r>
              <a:rPr kumimoji="0" lang="en-US" sz="2400" b="1" i="0" u="none" strike="noStrike" kern="0" cap="none" spc="0" normalizeH="0" baseline="0" noProof="0" dirty="0">
                <a:ln>
                  <a:noFill/>
                </a:ln>
                <a:solidFill>
                  <a:prstClr val="white"/>
                </a:solidFill>
                <a:effectLst/>
                <a:uLnTx/>
                <a:uFillTx/>
                <a:latin typeface="+mj-lt"/>
                <a:ea typeface="DIN 2014 Bold" panose="020B0504020202020204" pitchFamily="34" charset="77"/>
                <a:cs typeface="Poppins SemiBold"/>
                <a:sym typeface="Poppins SemiBold"/>
              </a:rPr>
              <a:t>success</a:t>
            </a:r>
            <a:r>
              <a:rPr kumimoji="0" lang="en-US" sz="2400" b="0" i="0" u="none" strike="noStrike" kern="0" cap="none" spc="0" normalizeH="0" baseline="0" noProof="0" dirty="0">
                <a:ln>
                  <a:noFill/>
                </a:ln>
                <a:solidFill>
                  <a:prstClr val="white"/>
                </a:solidFill>
                <a:effectLst/>
                <a:uLnTx/>
                <a:uFillTx/>
                <a:latin typeface="+mj-lt"/>
                <a:ea typeface="DIN 2014" panose="020B0504020202020204" pitchFamily="34" charset="77"/>
                <a:cs typeface="Poppins SemiBold"/>
                <a:sym typeface="Poppins SemiBold"/>
              </a:rPr>
              <a:t> formula</a:t>
            </a:r>
          </a:p>
        </p:txBody>
      </p:sp>
    </p:spTree>
    <p:custDataLst>
      <p:tags r:id="rId1"/>
    </p:custDataLst>
    <p:extLst>
      <p:ext uri="{BB962C8B-B14F-4D97-AF65-F5344CB8AC3E}">
        <p14:creationId xmlns:p14="http://schemas.microsoft.com/office/powerpoint/2010/main" val="243392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8;p43">
            <a:extLst>
              <a:ext uri="{FF2B5EF4-FFF2-40B4-BE49-F238E27FC236}">
                <a16:creationId xmlns:a16="http://schemas.microsoft.com/office/drawing/2014/main" id="{7F5081E6-E2E4-495A-8F70-C826C36C082C}"/>
              </a:ext>
            </a:extLst>
          </p:cNvPr>
          <p:cNvSpPr txBox="1"/>
          <p:nvPr/>
        </p:nvSpPr>
        <p:spPr>
          <a:xfrm>
            <a:off x="1234567" y="794209"/>
            <a:ext cx="1502227"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4" name="Google Shape;583;p58">
            <a:extLst>
              <a:ext uri="{FF2B5EF4-FFF2-40B4-BE49-F238E27FC236}">
                <a16:creationId xmlns:a16="http://schemas.microsoft.com/office/drawing/2014/main" id="{96EF7BDD-680A-4E06-B3E5-0759D12F0EF3}"/>
              </a:ext>
            </a:extLst>
          </p:cNvPr>
          <p:cNvSpPr txBox="1"/>
          <p:nvPr/>
        </p:nvSpPr>
        <p:spPr>
          <a:xfrm>
            <a:off x="3225506" y="701037"/>
            <a:ext cx="3712714"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prstClr val="white"/>
                </a:solidFill>
                <a:effectLst/>
                <a:uLnTx/>
                <a:uFillTx/>
                <a:latin typeface="+mj-lt"/>
                <a:ea typeface="DIN 2014" panose="020B0504020202020204" pitchFamily="34" charset="77"/>
                <a:cs typeface="Poppins SemiBold"/>
                <a:sym typeface="Poppins SemiBold"/>
              </a:rPr>
              <a:t>How is DDMRP different?</a:t>
            </a:r>
          </a:p>
        </p:txBody>
      </p:sp>
      <p:sp>
        <p:nvSpPr>
          <p:cNvPr id="5" name="Google Shape;277;p27">
            <a:extLst>
              <a:ext uri="{FF2B5EF4-FFF2-40B4-BE49-F238E27FC236}">
                <a16:creationId xmlns:a16="http://schemas.microsoft.com/office/drawing/2014/main" id="{700A91EA-F930-4E4C-A4BD-36263BBECC07}"/>
              </a:ext>
            </a:extLst>
          </p:cNvPr>
          <p:cNvSpPr txBox="1"/>
          <p:nvPr/>
        </p:nvSpPr>
        <p:spPr>
          <a:xfrm>
            <a:off x="1889690" y="4721795"/>
            <a:ext cx="3753845" cy="552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ctr" defTabSz="914400" rtl="0" eaLnBrk="1" fontAlgn="auto" latinLnBrk="0" hangingPunct="0">
              <a:lnSpc>
                <a:spcPct val="114285"/>
              </a:lnSpc>
              <a:spcBef>
                <a:spcPts val="0"/>
              </a:spcBef>
              <a:spcAft>
                <a:spcPts val="0"/>
              </a:spcAft>
              <a:buClr>
                <a:srgbClr val="FFFFFF"/>
              </a:buClr>
              <a:buSzTx/>
              <a:buFontTx/>
              <a:buNone/>
              <a:tabLst/>
              <a:defRPr>
                <a:solidFill>
                  <a:srgbClr val="727272"/>
                </a:solidFill>
              </a:defRPr>
            </a:pPr>
            <a:r>
              <a:rPr kumimoji="0" sz="1400" b="0"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DIN2014-Light"/>
              </a:rPr>
              <a:t>FORECAST DRIVEN PLANNING </a:t>
            </a:r>
            <a:endParaRPr kumimoji="0" sz="1400" b="0"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Arial"/>
            </a:endParaRPr>
          </a:p>
          <a:p>
            <a:pPr marL="0" marR="0" lvl="0" indent="0" algn="ctr" defTabSz="914400" rtl="0" eaLnBrk="1" fontAlgn="auto" latinLnBrk="0" hangingPunct="0">
              <a:lnSpc>
                <a:spcPct val="133333"/>
              </a:lnSpc>
              <a:spcBef>
                <a:spcPts val="600"/>
              </a:spcBef>
              <a:spcAft>
                <a:spcPts val="0"/>
              </a:spcAft>
              <a:buClr>
                <a:srgbClr val="FFFFFF"/>
              </a:buClr>
              <a:buSzTx/>
              <a:buFontTx/>
              <a:buNone/>
              <a:tabLst/>
              <a:defRPr sz="1200" b="1">
                <a:solidFill>
                  <a:srgbClr val="43386E"/>
                </a:solidFill>
                <a:latin typeface="+mn-lt"/>
                <a:ea typeface="+mn-ea"/>
                <a:cs typeface="+mn-cs"/>
                <a:sym typeface="Arial"/>
              </a:defRPr>
            </a:pPr>
            <a:r>
              <a:rPr kumimoji="0" sz="1200" b="1" i="0" u="none" strike="noStrike" kern="0" cap="none" spc="0" normalizeH="0" baseline="0" noProof="0" dirty="0">
                <a:ln>
                  <a:noFill/>
                </a:ln>
                <a:solidFill>
                  <a:srgbClr val="6667AB"/>
                </a:solidFill>
                <a:effectLst/>
                <a:uLnTx/>
                <a:uFillTx/>
                <a:latin typeface="+mj-lt"/>
                <a:ea typeface="DIN 2014 Demi" panose="020B0604020202020204" pitchFamily="34" charset="0"/>
                <a:cs typeface="Arial"/>
                <a:sym typeface="Arial"/>
              </a:rPr>
              <a:t>Current MRP systems use a forecast driven model</a:t>
            </a:r>
            <a:r>
              <a:rPr kumimoji="0" sz="1200" b="1" i="0" u="none" strike="noStrike" kern="0" cap="none" spc="0" normalizeH="0" baseline="0" noProof="0" dirty="0">
                <a:ln>
                  <a:noFill/>
                </a:ln>
                <a:solidFill>
                  <a:srgbClr val="6667AB"/>
                </a:solidFill>
                <a:effectLst/>
                <a:uLnTx/>
                <a:uFillTx/>
                <a:latin typeface="+mj-lt"/>
                <a:ea typeface="DIN 2014 Light" panose="020B0404020202020204" pitchFamily="34" charset="77"/>
                <a:cs typeface="Arial"/>
                <a:sym typeface="Arial"/>
              </a:rPr>
              <a:t>.</a:t>
            </a:r>
          </a:p>
        </p:txBody>
      </p:sp>
      <p:sp>
        <p:nvSpPr>
          <p:cNvPr id="6" name="Google Shape;278;p27">
            <a:extLst>
              <a:ext uri="{FF2B5EF4-FFF2-40B4-BE49-F238E27FC236}">
                <a16:creationId xmlns:a16="http://schemas.microsoft.com/office/drawing/2014/main" id="{8D63B25E-4A1E-4B15-B2F2-A0246646DBA1}"/>
              </a:ext>
            </a:extLst>
          </p:cNvPr>
          <p:cNvSpPr txBox="1"/>
          <p:nvPr/>
        </p:nvSpPr>
        <p:spPr>
          <a:xfrm>
            <a:off x="6753000" y="4718029"/>
            <a:ext cx="3520683" cy="691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ctr" defTabSz="914400" rtl="0" eaLnBrk="1" fontAlgn="auto" latinLnBrk="0" hangingPunct="0">
              <a:lnSpc>
                <a:spcPct val="114285"/>
              </a:lnSpc>
              <a:spcBef>
                <a:spcPts val="0"/>
              </a:spcBef>
              <a:spcAft>
                <a:spcPts val="0"/>
              </a:spcAft>
              <a:buClr>
                <a:srgbClr val="FFFFFF"/>
              </a:buClr>
              <a:buSzTx/>
              <a:buFontTx/>
              <a:buNone/>
              <a:tabLst/>
              <a:defRPr>
                <a:solidFill>
                  <a:srgbClr val="727272"/>
                </a:solidFill>
              </a:defRPr>
            </a:pPr>
            <a:r>
              <a:rPr kumimoji="0" sz="1400" b="0"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DIN2014-Light"/>
              </a:rPr>
              <a:t>CONSUMPTION DRIVEN PLANNING</a:t>
            </a:r>
            <a:endParaRPr kumimoji="0" sz="1400" b="0"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Arial"/>
            </a:endParaRPr>
          </a:p>
          <a:p>
            <a:pPr marL="0" marR="0" lvl="0" indent="0" algn="ctr" defTabSz="914400" rtl="0" eaLnBrk="1" fontAlgn="auto" latinLnBrk="0" hangingPunct="0">
              <a:lnSpc>
                <a:spcPct val="100000"/>
              </a:lnSpc>
              <a:spcBef>
                <a:spcPts val="600"/>
              </a:spcBef>
              <a:spcAft>
                <a:spcPts val="0"/>
              </a:spcAft>
              <a:buClr>
                <a:srgbClr val="FFFFFF"/>
              </a:buClr>
              <a:buSzTx/>
              <a:buFontTx/>
              <a:buNone/>
              <a:tabLst/>
              <a:defRPr sz="1200" b="1">
                <a:solidFill>
                  <a:srgbClr val="43386E"/>
                </a:solidFill>
                <a:latin typeface="+mn-lt"/>
                <a:ea typeface="+mn-ea"/>
                <a:cs typeface="+mn-cs"/>
                <a:sym typeface="Arial"/>
              </a:defRPr>
            </a:pPr>
            <a:r>
              <a:rPr kumimoji="0" sz="1200" b="1" i="0" u="none" strike="noStrike" kern="0" cap="none" spc="0" normalizeH="0" baseline="0" noProof="0" dirty="0">
                <a:ln>
                  <a:noFill/>
                </a:ln>
                <a:solidFill>
                  <a:srgbClr val="6667AB"/>
                </a:solidFill>
                <a:effectLst/>
                <a:uLnTx/>
                <a:uFillTx/>
                <a:latin typeface="+mj-lt"/>
                <a:ea typeface="DIN 2014 Demi" panose="020B0604020202020204" pitchFamily="34" charset="0"/>
                <a:cs typeface="Arial"/>
                <a:sym typeface="Arial"/>
              </a:rPr>
              <a:t>DDMRP improves demand signal accuracy by shifting to a consumption driven model.</a:t>
            </a:r>
          </a:p>
        </p:txBody>
      </p:sp>
      <p:sp>
        <p:nvSpPr>
          <p:cNvPr id="7" name="Google Shape;279;p27">
            <a:extLst>
              <a:ext uri="{FF2B5EF4-FFF2-40B4-BE49-F238E27FC236}">
                <a16:creationId xmlns:a16="http://schemas.microsoft.com/office/drawing/2014/main" id="{9D869B5C-51C8-4B12-AE80-B67528B0AC28}"/>
              </a:ext>
            </a:extLst>
          </p:cNvPr>
          <p:cNvSpPr txBox="1"/>
          <p:nvPr/>
        </p:nvSpPr>
        <p:spPr>
          <a:xfrm>
            <a:off x="1889690" y="5561524"/>
            <a:ext cx="1578929" cy="484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0">
              <a:lnSpc>
                <a:spcPct val="100000"/>
              </a:lnSpc>
              <a:spcBef>
                <a:spcPts val="600"/>
              </a:spcBef>
              <a:spcAft>
                <a:spcPts val="0"/>
              </a:spcAft>
              <a:buClr>
                <a:srgbClr val="FFFFFF"/>
              </a:buClr>
              <a:buSzTx/>
              <a:buFontTx/>
              <a:buNone/>
              <a:tabLst/>
              <a:defRPr sz="1200" b="1">
                <a:solidFill>
                  <a:srgbClr val="43386E"/>
                </a:solidFill>
                <a:latin typeface="DIN2014-Demi"/>
                <a:ea typeface="DIN2014-Demi"/>
                <a:cs typeface="DIN2014-Demi"/>
                <a:sym typeface="DIN2014-Demi"/>
              </a:defRPr>
            </a:pPr>
            <a:r>
              <a:rPr kumimoji="0" sz="1050" b="1" i="0" u="none" strike="noStrike" kern="0" cap="none" spc="0" normalizeH="0" baseline="0" noProof="0" dirty="0">
                <a:ln>
                  <a:noFill/>
                </a:ln>
                <a:solidFill>
                  <a:srgbClr val="252A36"/>
                </a:solidFill>
                <a:effectLst/>
                <a:uLnTx/>
                <a:uFillTx/>
                <a:latin typeface="+mj-lt"/>
                <a:ea typeface="DIN 2014 Light" panose="020B0404020202020204" pitchFamily="34" charset="0"/>
                <a:sym typeface="DIN2014-Demi"/>
              </a:rPr>
              <a:t>+ Planned orders create supply orders in anticipation of need.</a:t>
            </a:r>
          </a:p>
        </p:txBody>
      </p:sp>
      <p:sp>
        <p:nvSpPr>
          <p:cNvPr id="8" name="Google Shape;280;p27">
            <a:extLst>
              <a:ext uri="{FF2B5EF4-FFF2-40B4-BE49-F238E27FC236}">
                <a16:creationId xmlns:a16="http://schemas.microsoft.com/office/drawing/2014/main" id="{1FD6EA53-E7F5-421D-824A-457BA4E4A67F}"/>
              </a:ext>
            </a:extLst>
          </p:cNvPr>
          <p:cNvSpPr txBox="1"/>
          <p:nvPr/>
        </p:nvSpPr>
        <p:spPr>
          <a:xfrm>
            <a:off x="3545770" y="5561524"/>
            <a:ext cx="1955892"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0">
              <a:lnSpc>
                <a:spcPct val="100000"/>
              </a:lnSpc>
              <a:spcBef>
                <a:spcPts val="600"/>
              </a:spcBef>
              <a:spcAft>
                <a:spcPts val="0"/>
              </a:spcAft>
              <a:buClr>
                <a:srgbClr val="FFFFFF"/>
              </a:buClr>
              <a:buSzTx/>
              <a:buFontTx/>
              <a:buNone/>
              <a:tabLst/>
              <a:defRPr sz="1200" b="1">
                <a:solidFill>
                  <a:srgbClr val="43386E"/>
                </a:solidFill>
                <a:latin typeface="DIN2014-Demi"/>
                <a:ea typeface="DIN2014-Demi"/>
                <a:cs typeface="DIN2014-Demi"/>
                <a:sym typeface="DIN2014-Demi"/>
              </a:defRPr>
            </a:pPr>
            <a:r>
              <a:rPr kumimoji="0" sz="1050" b="1" i="0" u="none" strike="noStrike" kern="0" cap="none" spc="0" normalizeH="0" baseline="0" noProof="0" dirty="0">
                <a:ln>
                  <a:noFill/>
                </a:ln>
                <a:solidFill>
                  <a:srgbClr val="252A36"/>
                </a:solidFill>
                <a:effectLst/>
                <a:uLnTx/>
                <a:uFillTx/>
                <a:latin typeface="+mj-lt"/>
                <a:ea typeface="DIN2014-Demi"/>
                <a:sym typeface="DIN2014-Demi"/>
              </a:rPr>
              <a:t>+ </a:t>
            </a:r>
            <a:r>
              <a:rPr kumimoji="0" sz="1050" b="1" i="0" u="none" strike="noStrike" kern="0" cap="none" spc="0" normalizeH="0" baseline="0" noProof="0" dirty="0">
                <a:ln>
                  <a:noFill/>
                </a:ln>
                <a:solidFill>
                  <a:srgbClr val="252A36"/>
                </a:solidFill>
                <a:effectLst/>
                <a:uLnTx/>
                <a:uFillTx/>
                <a:latin typeface="+mj-lt"/>
                <a:ea typeface="DIN 2014 Light" panose="020B0404020202020204" pitchFamily="34" charset="0"/>
                <a:sym typeface="DIN2014-Demi"/>
              </a:rPr>
              <a:t>Forecast error associated with planned orders results in inventory misalignments and higher expediting expenses.</a:t>
            </a:r>
          </a:p>
        </p:txBody>
      </p:sp>
      <p:sp>
        <p:nvSpPr>
          <p:cNvPr id="9" name="Google Shape;281;p27">
            <a:extLst>
              <a:ext uri="{FF2B5EF4-FFF2-40B4-BE49-F238E27FC236}">
                <a16:creationId xmlns:a16="http://schemas.microsoft.com/office/drawing/2014/main" id="{B603B6AF-1AD8-4E85-B368-E4351895A2D4}"/>
              </a:ext>
            </a:extLst>
          </p:cNvPr>
          <p:cNvSpPr txBox="1"/>
          <p:nvPr/>
        </p:nvSpPr>
        <p:spPr>
          <a:xfrm>
            <a:off x="6749307" y="5585446"/>
            <a:ext cx="176589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0">
              <a:lnSpc>
                <a:spcPct val="100000"/>
              </a:lnSpc>
              <a:spcBef>
                <a:spcPts val="600"/>
              </a:spcBef>
              <a:spcAft>
                <a:spcPts val="0"/>
              </a:spcAft>
              <a:buClr>
                <a:srgbClr val="FFFFFF"/>
              </a:buClr>
              <a:buSzTx/>
              <a:buFontTx/>
              <a:buNone/>
              <a:tabLst/>
              <a:defRPr sz="1200" b="1">
                <a:solidFill>
                  <a:srgbClr val="43386E"/>
                </a:solidFill>
                <a:latin typeface="DIN2014-Demi"/>
                <a:ea typeface="DIN2014-Demi"/>
                <a:cs typeface="DIN2014-Demi"/>
                <a:sym typeface="DIN2014-Demi"/>
              </a:defRPr>
            </a:pPr>
            <a:r>
              <a:rPr kumimoji="0" sz="1050" b="1" i="0" u="none" strike="noStrike" kern="0" cap="none" spc="0" normalizeH="0" baseline="0" noProof="0" dirty="0">
                <a:ln>
                  <a:noFill/>
                </a:ln>
                <a:solidFill>
                  <a:srgbClr val="252A36"/>
                </a:solidFill>
                <a:effectLst/>
                <a:uLnTx/>
                <a:uFillTx/>
                <a:latin typeface="+mj-lt"/>
                <a:ea typeface="DIN 2014 Light" panose="020B0404020202020204" pitchFamily="34" charset="0"/>
                <a:sym typeface="DIN2014-Demi"/>
              </a:rPr>
              <a:t>+ Only actual demand</a:t>
            </a:r>
            <a:br>
              <a:rPr kumimoji="0" sz="1050" b="1" i="0" u="none" strike="noStrike" kern="0" cap="none" spc="0" normalizeH="0" baseline="0" noProof="0" dirty="0">
                <a:ln>
                  <a:noFill/>
                </a:ln>
                <a:solidFill>
                  <a:srgbClr val="252A36"/>
                </a:solidFill>
                <a:effectLst/>
                <a:uLnTx/>
                <a:uFillTx/>
                <a:latin typeface="+mj-lt"/>
                <a:ea typeface="DIN 2014 Light" panose="020B0404020202020204" pitchFamily="34" charset="0"/>
                <a:sym typeface="DIN2014-Demi"/>
              </a:rPr>
            </a:br>
            <a:r>
              <a:rPr kumimoji="0" sz="1050" b="1" i="0" u="none" strike="noStrike" kern="0" cap="none" spc="0" normalizeH="0" baseline="0" noProof="0" dirty="0">
                <a:ln>
                  <a:noFill/>
                </a:ln>
                <a:solidFill>
                  <a:srgbClr val="252A36"/>
                </a:solidFill>
                <a:effectLst/>
                <a:uLnTx/>
                <a:uFillTx/>
                <a:latin typeface="+mj-lt"/>
                <a:ea typeface="DIN 2014 Light" panose="020B0404020202020204" pitchFamily="34" charset="0"/>
                <a:sym typeface="DIN2014-Demi"/>
              </a:rPr>
              <a:t>within a relevant range impact the planning equation.</a:t>
            </a:r>
          </a:p>
        </p:txBody>
      </p:sp>
      <p:sp>
        <p:nvSpPr>
          <p:cNvPr id="10" name="Google Shape;282;p27">
            <a:extLst>
              <a:ext uri="{FF2B5EF4-FFF2-40B4-BE49-F238E27FC236}">
                <a16:creationId xmlns:a16="http://schemas.microsoft.com/office/drawing/2014/main" id="{8905351B-1BDB-4DA2-B2B0-4AF1E74F50C5}"/>
              </a:ext>
            </a:extLst>
          </p:cNvPr>
          <p:cNvSpPr txBox="1"/>
          <p:nvPr/>
        </p:nvSpPr>
        <p:spPr>
          <a:xfrm>
            <a:off x="8617603" y="5585446"/>
            <a:ext cx="173359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33333"/>
              </a:lnSpc>
              <a:spcBef>
                <a:spcPts val="600"/>
              </a:spcBef>
              <a:defRPr sz="1200" b="1">
                <a:solidFill>
                  <a:srgbClr val="43386E"/>
                </a:solidFill>
                <a:latin typeface="DIN2014-Demi"/>
                <a:ea typeface="DIN2014-Demi"/>
                <a:cs typeface="DIN2014-Demi"/>
                <a:sym typeface="DIN2014-Demi"/>
              </a:defRPr>
            </a:lvl1pPr>
          </a:lstStyle>
          <a:p>
            <a:pPr marL="0" marR="0" lvl="0" indent="0" algn="l" defTabSz="914400" rtl="0" eaLnBrk="1" fontAlgn="auto" latinLnBrk="0" hangingPunct="0">
              <a:lnSpc>
                <a:spcPct val="100000"/>
              </a:lnSpc>
              <a:spcBef>
                <a:spcPts val="600"/>
              </a:spcBef>
              <a:spcAft>
                <a:spcPts val="0"/>
              </a:spcAft>
              <a:buClr>
                <a:srgbClr val="FFFFFF"/>
              </a:buClr>
              <a:buSzTx/>
              <a:buFontTx/>
              <a:buNone/>
              <a:tabLst/>
              <a:defRPr/>
            </a:pPr>
            <a:r>
              <a:rPr kumimoji="0" sz="1050" b="1" i="0" u="none" strike="noStrike" kern="0" cap="none" spc="0" normalizeH="0" baseline="0" noProof="0" dirty="0">
                <a:ln>
                  <a:noFill/>
                </a:ln>
                <a:solidFill>
                  <a:srgbClr val="252A36"/>
                </a:solidFill>
                <a:effectLst/>
                <a:uLnTx/>
                <a:uFillTx/>
                <a:latin typeface="+mj-lt"/>
                <a:ea typeface="DIN 2014 Light" panose="020B0404020202020204" pitchFamily="34" charset="0"/>
                <a:sym typeface="DIN2014-Demi"/>
              </a:rPr>
              <a:t>+ True consumption gives a near perfect demand signal — what will be sold and when. </a:t>
            </a:r>
          </a:p>
        </p:txBody>
      </p:sp>
      <p:sp>
        <p:nvSpPr>
          <p:cNvPr id="11" name="Google Shape;285;p27">
            <a:extLst>
              <a:ext uri="{FF2B5EF4-FFF2-40B4-BE49-F238E27FC236}">
                <a16:creationId xmlns:a16="http://schemas.microsoft.com/office/drawing/2014/main" id="{096EC3F3-15E5-450A-8634-5BEAEFB83F7C}"/>
              </a:ext>
            </a:extLst>
          </p:cNvPr>
          <p:cNvSpPr txBox="1"/>
          <p:nvPr/>
        </p:nvSpPr>
        <p:spPr>
          <a:xfrm>
            <a:off x="4728830" y="2804576"/>
            <a:ext cx="1021406"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266666"/>
              </a:lnSpc>
              <a:defRPr sz="600" b="1">
                <a:solidFill>
                  <a:srgbClr val="727272"/>
                </a:solidFill>
                <a:latin typeface="+mn-lt"/>
                <a:ea typeface="+mn-ea"/>
                <a:cs typeface="+mn-cs"/>
                <a:sym typeface="Arial"/>
              </a:defRPr>
            </a:lvl1p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a:pPr>
            <a:r>
              <a:rPr kumimoji="0" sz="600" b="0" i="0" u="none" strike="noStrike" kern="0" cap="none" spc="0" normalizeH="0" baseline="0" noProof="0" dirty="0">
                <a:ln>
                  <a:noFill/>
                </a:ln>
                <a:solidFill>
                  <a:srgbClr val="727272"/>
                </a:solidFill>
                <a:effectLst/>
                <a:uLnTx/>
                <a:uFillTx/>
                <a:latin typeface="+mj-lt"/>
                <a:ea typeface="+mn-ea"/>
                <a:cs typeface="Arial"/>
                <a:sym typeface="Arial"/>
              </a:rPr>
              <a:t>PLANNING</a:t>
            </a:r>
          </a:p>
        </p:txBody>
      </p:sp>
      <p:sp>
        <p:nvSpPr>
          <p:cNvPr id="12" name="Google Shape;284;p27">
            <a:extLst>
              <a:ext uri="{FF2B5EF4-FFF2-40B4-BE49-F238E27FC236}">
                <a16:creationId xmlns:a16="http://schemas.microsoft.com/office/drawing/2014/main" id="{045B1C34-CC32-48F6-8310-5CC068CDB028}"/>
              </a:ext>
            </a:extLst>
          </p:cNvPr>
          <p:cNvSpPr txBox="1"/>
          <p:nvPr/>
        </p:nvSpPr>
        <p:spPr>
          <a:xfrm>
            <a:off x="1378988" y="2812753"/>
            <a:ext cx="1021406"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266666"/>
              </a:lnSpc>
              <a:defRPr sz="600" b="1">
                <a:solidFill>
                  <a:srgbClr val="727272"/>
                </a:solidFill>
                <a:latin typeface="+mn-lt"/>
                <a:ea typeface="+mn-ea"/>
                <a:cs typeface="+mn-cs"/>
                <a:sym typeface="Arial"/>
              </a:defRPr>
            </a:lvl1p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a:pPr>
            <a:r>
              <a:rPr kumimoji="0" sz="600" b="0" i="0" u="none" strike="noStrike" kern="0" cap="none" spc="0" normalizeH="0" baseline="0" noProof="0" dirty="0">
                <a:ln>
                  <a:noFill/>
                </a:ln>
                <a:solidFill>
                  <a:srgbClr val="727272"/>
                </a:solidFill>
                <a:effectLst/>
                <a:uLnTx/>
                <a:uFillTx/>
                <a:latin typeface="+mj-lt"/>
                <a:ea typeface="+mn-ea"/>
                <a:cs typeface="Arial"/>
                <a:sym typeface="Arial"/>
              </a:rPr>
              <a:t>LOGISTICS</a:t>
            </a:r>
          </a:p>
        </p:txBody>
      </p:sp>
      <p:sp>
        <p:nvSpPr>
          <p:cNvPr id="13" name="Google Shape;286;p27">
            <a:extLst>
              <a:ext uri="{FF2B5EF4-FFF2-40B4-BE49-F238E27FC236}">
                <a16:creationId xmlns:a16="http://schemas.microsoft.com/office/drawing/2014/main" id="{559E4009-1B47-4989-BE11-C6E6296CB665}"/>
              </a:ext>
            </a:extLst>
          </p:cNvPr>
          <p:cNvSpPr txBox="1"/>
          <p:nvPr/>
        </p:nvSpPr>
        <p:spPr>
          <a:xfrm>
            <a:off x="3017838" y="1478339"/>
            <a:ext cx="1021406"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266666"/>
              </a:lnSpc>
              <a:defRPr sz="600" b="1">
                <a:solidFill>
                  <a:srgbClr val="727272"/>
                </a:solidFill>
                <a:latin typeface="+mn-lt"/>
                <a:ea typeface="+mn-ea"/>
                <a:cs typeface="+mn-cs"/>
                <a:sym typeface="Arial"/>
              </a:defRPr>
            </a:lvl1p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a:pPr>
            <a:r>
              <a:rPr kumimoji="0" sz="600" b="0" i="0" u="none" strike="noStrike" kern="0" cap="none" spc="0" normalizeH="0" baseline="0" noProof="0" dirty="0">
                <a:ln>
                  <a:noFill/>
                </a:ln>
                <a:solidFill>
                  <a:srgbClr val="727272"/>
                </a:solidFill>
                <a:effectLst/>
                <a:uLnTx/>
                <a:uFillTx/>
                <a:latin typeface="+mj-lt"/>
                <a:ea typeface="+mn-ea"/>
                <a:cs typeface="Arial"/>
                <a:sym typeface="Arial"/>
              </a:rPr>
              <a:t>PLANT</a:t>
            </a:r>
          </a:p>
        </p:txBody>
      </p:sp>
      <p:sp>
        <p:nvSpPr>
          <p:cNvPr id="14" name="Google Shape;287;p27">
            <a:extLst>
              <a:ext uri="{FF2B5EF4-FFF2-40B4-BE49-F238E27FC236}">
                <a16:creationId xmlns:a16="http://schemas.microsoft.com/office/drawing/2014/main" id="{91AC50F9-3671-4C7C-B0A6-A9710EEC030A}"/>
              </a:ext>
            </a:extLst>
          </p:cNvPr>
          <p:cNvSpPr txBox="1"/>
          <p:nvPr/>
        </p:nvSpPr>
        <p:spPr>
          <a:xfrm>
            <a:off x="3017838" y="4391154"/>
            <a:ext cx="1021406"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266666"/>
              </a:lnSpc>
              <a:defRPr sz="600" b="1">
                <a:solidFill>
                  <a:srgbClr val="727272"/>
                </a:solidFill>
                <a:latin typeface="+mn-lt"/>
                <a:ea typeface="+mn-ea"/>
                <a:cs typeface="+mn-cs"/>
                <a:sym typeface="Arial"/>
              </a:defRPr>
            </a:lvl1p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a:pPr>
            <a:r>
              <a:rPr kumimoji="0" sz="600" b="0" i="0" u="none" strike="noStrike" kern="0" cap="none" spc="0" normalizeH="0" baseline="0" noProof="0" dirty="0">
                <a:ln>
                  <a:noFill/>
                </a:ln>
                <a:solidFill>
                  <a:srgbClr val="727272"/>
                </a:solidFill>
                <a:effectLst/>
                <a:uLnTx/>
                <a:uFillTx/>
                <a:latin typeface="+mj-lt"/>
                <a:ea typeface="+mn-ea"/>
                <a:cs typeface="Arial"/>
                <a:sym typeface="Arial"/>
              </a:rPr>
              <a:t>SUPPLIERS</a:t>
            </a:r>
          </a:p>
        </p:txBody>
      </p:sp>
      <p:sp>
        <p:nvSpPr>
          <p:cNvPr id="15" name="Google Shape;285;p27">
            <a:extLst>
              <a:ext uri="{FF2B5EF4-FFF2-40B4-BE49-F238E27FC236}">
                <a16:creationId xmlns:a16="http://schemas.microsoft.com/office/drawing/2014/main" id="{A414A434-9088-45AF-A7ED-A2C06A8DB0ED}"/>
              </a:ext>
            </a:extLst>
          </p:cNvPr>
          <p:cNvSpPr txBox="1"/>
          <p:nvPr/>
        </p:nvSpPr>
        <p:spPr>
          <a:xfrm>
            <a:off x="9653085" y="2799410"/>
            <a:ext cx="1021406"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266666"/>
              </a:lnSpc>
              <a:defRPr sz="600" b="1">
                <a:solidFill>
                  <a:srgbClr val="727272"/>
                </a:solidFill>
                <a:latin typeface="+mn-lt"/>
                <a:ea typeface="+mn-ea"/>
                <a:cs typeface="+mn-cs"/>
                <a:sym typeface="Arial"/>
              </a:defRPr>
            </a:lvl1p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a:pPr>
            <a:r>
              <a:rPr kumimoji="0" sz="600" b="0" i="0" u="none" strike="noStrike" kern="0" cap="none" spc="0" normalizeH="0" baseline="0" noProof="0" dirty="0">
                <a:ln>
                  <a:noFill/>
                </a:ln>
                <a:solidFill>
                  <a:srgbClr val="727272"/>
                </a:solidFill>
                <a:effectLst/>
                <a:uLnTx/>
                <a:uFillTx/>
                <a:latin typeface="+mj-lt"/>
                <a:ea typeface="+mn-ea"/>
                <a:cs typeface="Arial"/>
                <a:sym typeface="Arial"/>
              </a:rPr>
              <a:t>PLANNING</a:t>
            </a:r>
          </a:p>
        </p:txBody>
      </p:sp>
      <p:sp>
        <p:nvSpPr>
          <p:cNvPr id="16" name="Google Shape;286;p27">
            <a:extLst>
              <a:ext uri="{FF2B5EF4-FFF2-40B4-BE49-F238E27FC236}">
                <a16:creationId xmlns:a16="http://schemas.microsoft.com/office/drawing/2014/main" id="{5AC2E35F-CE3F-466D-9D8C-ABB92B48FFB1}"/>
              </a:ext>
            </a:extLst>
          </p:cNvPr>
          <p:cNvSpPr txBox="1"/>
          <p:nvPr/>
        </p:nvSpPr>
        <p:spPr>
          <a:xfrm>
            <a:off x="7942092" y="1473173"/>
            <a:ext cx="1021406"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266666"/>
              </a:lnSpc>
              <a:defRPr sz="600" b="1">
                <a:solidFill>
                  <a:srgbClr val="727272"/>
                </a:solidFill>
                <a:latin typeface="+mn-lt"/>
                <a:ea typeface="+mn-ea"/>
                <a:cs typeface="+mn-cs"/>
                <a:sym typeface="Arial"/>
              </a:defRPr>
            </a:lvl1p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a:pPr>
            <a:r>
              <a:rPr kumimoji="0" sz="600" b="0" i="0" u="none" strike="noStrike" kern="0" cap="none" spc="0" normalizeH="0" baseline="0" noProof="0" dirty="0">
                <a:ln>
                  <a:noFill/>
                </a:ln>
                <a:solidFill>
                  <a:srgbClr val="727272"/>
                </a:solidFill>
                <a:effectLst/>
                <a:uLnTx/>
                <a:uFillTx/>
                <a:latin typeface="+mj-lt"/>
                <a:ea typeface="+mn-ea"/>
                <a:cs typeface="Arial"/>
                <a:sym typeface="Arial"/>
              </a:rPr>
              <a:t>PLANT</a:t>
            </a:r>
          </a:p>
        </p:txBody>
      </p:sp>
      <p:sp>
        <p:nvSpPr>
          <p:cNvPr id="17" name="Google Shape;287;p27">
            <a:extLst>
              <a:ext uri="{FF2B5EF4-FFF2-40B4-BE49-F238E27FC236}">
                <a16:creationId xmlns:a16="http://schemas.microsoft.com/office/drawing/2014/main" id="{554BD537-1682-4ADB-9BAD-18800CFB38E3}"/>
              </a:ext>
            </a:extLst>
          </p:cNvPr>
          <p:cNvSpPr txBox="1"/>
          <p:nvPr/>
        </p:nvSpPr>
        <p:spPr>
          <a:xfrm>
            <a:off x="7959321" y="4391154"/>
            <a:ext cx="1021406"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266666"/>
              </a:lnSpc>
              <a:defRPr sz="600" b="1">
                <a:solidFill>
                  <a:srgbClr val="727272"/>
                </a:solidFill>
                <a:latin typeface="+mn-lt"/>
                <a:ea typeface="+mn-ea"/>
                <a:cs typeface="+mn-cs"/>
                <a:sym typeface="Arial"/>
              </a:defRPr>
            </a:lvl1p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a:pPr>
            <a:r>
              <a:rPr kumimoji="0" sz="600" b="0" i="0" u="none" strike="noStrike" kern="0" cap="none" spc="0" normalizeH="0" baseline="0" noProof="0" dirty="0">
                <a:ln>
                  <a:noFill/>
                </a:ln>
                <a:solidFill>
                  <a:srgbClr val="727272"/>
                </a:solidFill>
                <a:effectLst/>
                <a:uLnTx/>
                <a:uFillTx/>
                <a:latin typeface="+mj-lt"/>
                <a:ea typeface="+mn-ea"/>
                <a:cs typeface="Arial"/>
                <a:sym typeface="Arial"/>
              </a:rPr>
              <a:t>SUPPLIERS</a:t>
            </a:r>
          </a:p>
        </p:txBody>
      </p:sp>
      <p:sp>
        <p:nvSpPr>
          <p:cNvPr id="18" name="Google Shape;284;p27">
            <a:extLst>
              <a:ext uri="{FF2B5EF4-FFF2-40B4-BE49-F238E27FC236}">
                <a16:creationId xmlns:a16="http://schemas.microsoft.com/office/drawing/2014/main" id="{E9EAA1C3-7EF9-4180-94B1-16DA4D08838C}"/>
              </a:ext>
            </a:extLst>
          </p:cNvPr>
          <p:cNvSpPr txBox="1"/>
          <p:nvPr/>
        </p:nvSpPr>
        <p:spPr>
          <a:xfrm>
            <a:off x="6236443" y="2846866"/>
            <a:ext cx="1021406"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266666"/>
              </a:lnSpc>
              <a:defRPr sz="600" b="1">
                <a:solidFill>
                  <a:srgbClr val="727272"/>
                </a:solidFill>
                <a:latin typeface="+mn-lt"/>
                <a:ea typeface="+mn-ea"/>
                <a:cs typeface="+mn-cs"/>
                <a:sym typeface="Arial"/>
              </a:defRPr>
            </a:lvl1p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a:pPr>
            <a:r>
              <a:rPr kumimoji="0" sz="600" b="0" i="0" u="none" strike="noStrike" kern="0" cap="none" spc="0" normalizeH="0" baseline="0" noProof="0" dirty="0">
                <a:ln>
                  <a:noFill/>
                </a:ln>
                <a:solidFill>
                  <a:srgbClr val="727272"/>
                </a:solidFill>
                <a:effectLst/>
                <a:uLnTx/>
                <a:uFillTx/>
                <a:latin typeface="+mj-lt"/>
                <a:ea typeface="+mn-ea"/>
                <a:cs typeface="Arial"/>
                <a:sym typeface="Arial"/>
              </a:rPr>
              <a:t>LOGISTICS</a:t>
            </a:r>
          </a:p>
        </p:txBody>
      </p:sp>
    </p:spTree>
    <p:custDataLst>
      <p:tags r:id="rId1"/>
    </p:custDataLst>
    <p:extLst>
      <p:ext uri="{BB962C8B-B14F-4D97-AF65-F5344CB8AC3E}">
        <p14:creationId xmlns:p14="http://schemas.microsoft.com/office/powerpoint/2010/main" val="225828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5774452F-CE7D-4B79-8718-194F51F598CC}"/>
              </a:ext>
            </a:extLst>
          </p:cNvPr>
          <p:cNvSpPr txBox="1"/>
          <p:nvPr/>
        </p:nvSpPr>
        <p:spPr>
          <a:xfrm>
            <a:off x="1053915" y="982989"/>
            <a:ext cx="1502227" cy="263534"/>
          </a:xfrm>
          <a:prstGeom prst="rect">
            <a:avLst/>
          </a:prstGeom>
          <a:solidFill>
            <a:srgbClr val="E56A54"/>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9" name="Google Shape;202;p47">
            <a:extLst>
              <a:ext uri="{FF2B5EF4-FFF2-40B4-BE49-F238E27FC236}">
                <a16:creationId xmlns:a16="http://schemas.microsoft.com/office/drawing/2014/main" id="{D72768AD-BBFA-41D5-AC45-22CEA3CE0DE8}"/>
              </a:ext>
            </a:extLst>
          </p:cNvPr>
          <p:cNvSpPr txBox="1"/>
          <p:nvPr/>
        </p:nvSpPr>
        <p:spPr>
          <a:xfrm>
            <a:off x="7791473" y="2889017"/>
            <a:ext cx="3247367" cy="170302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Green Zone sized to support average order size or minimum order quantity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Yellow Zone sized to cover usage over lead time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Red Zone sized to address item variation </a:t>
            </a:r>
          </a:p>
        </p:txBody>
      </p:sp>
      <p:sp>
        <p:nvSpPr>
          <p:cNvPr id="10" name="Google Shape;583;p58">
            <a:extLst>
              <a:ext uri="{FF2B5EF4-FFF2-40B4-BE49-F238E27FC236}">
                <a16:creationId xmlns:a16="http://schemas.microsoft.com/office/drawing/2014/main" id="{9FB74BE9-FB7B-44BD-83F6-A7817E4465CC}"/>
              </a:ext>
            </a:extLst>
          </p:cNvPr>
          <p:cNvSpPr txBox="1"/>
          <p:nvPr/>
        </p:nvSpPr>
        <p:spPr>
          <a:xfrm>
            <a:off x="6650380" y="1882457"/>
            <a:ext cx="4144264" cy="76892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Buffers </a:t>
            </a:r>
            <a:r>
              <a:rPr kumimoji="0" lang="en-US" sz="2400" b="1" i="0" u="none" strike="noStrike" kern="0" cap="none" spc="0" normalizeH="0" baseline="0" noProof="0" dirty="0">
                <a:ln>
                  <a:noFill/>
                </a:ln>
                <a:solidFill>
                  <a:srgbClr val="42386E"/>
                </a:solidFill>
                <a:effectLst/>
                <a:uLnTx/>
                <a:uFillTx/>
                <a:latin typeface="+mj-lt"/>
                <a:ea typeface="DIN 2014 Bold" panose="020B0504020202020204" pitchFamily="34" charset="77"/>
                <a:cs typeface="Poppins SemiBold"/>
                <a:sym typeface="Poppins SemiBold"/>
              </a:rPr>
              <a:t>analyze</a:t>
            </a: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 how supply is addressing net flow:</a:t>
            </a:r>
          </a:p>
        </p:txBody>
      </p:sp>
      <p:sp>
        <p:nvSpPr>
          <p:cNvPr id="11" name="Google Shape;309;p28">
            <a:extLst>
              <a:ext uri="{FF2B5EF4-FFF2-40B4-BE49-F238E27FC236}">
                <a16:creationId xmlns:a16="http://schemas.microsoft.com/office/drawing/2014/main" id="{49D8C968-C398-497C-8947-8C251A08FC98}"/>
              </a:ext>
            </a:extLst>
          </p:cNvPr>
          <p:cNvSpPr/>
          <p:nvPr/>
        </p:nvSpPr>
        <p:spPr>
          <a:xfrm>
            <a:off x="6650381" y="3030128"/>
            <a:ext cx="914401" cy="232172"/>
          </a:xfrm>
          <a:prstGeom prst="roundRect">
            <a:avLst>
              <a:gd name="adj" fmla="val 50000"/>
            </a:avLst>
          </a:prstGeom>
          <a:solidFill>
            <a:srgbClr val="58AD4D"/>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mj-lt"/>
              <a:cs typeface="Arial"/>
              <a:sym typeface="Arial"/>
            </a:endParaRPr>
          </a:p>
        </p:txBody>
      </p:sp>
      <p:sp>
        <p:nvSpPr>
          <p:cNvPr id="12" name="Google Shape;310;p28">
            <a:extLst>
              <a:ext uri="{FF2B5EF4-FFF2-40B4-BE49-F238E27FC236}">
                <a16:creationId xmlns:a16="http://schemas.microsoft.com/office/drawing/2014/main" id="{EC11E929-937D-497A-A434-E9712DBD8A6A}"/>
              </a:ext>
            </a:extLst>
          </p:cNvPr>
          <p:cNvSpPr/>
          <p:nvPr/>
        </p:nvSpPr>
        <p:spPr>
          <a:xfrm>
            <a:off x="6650380" y="4197538"/>
            <a:ext cx="914401" cy="232172"/>
          </a:xfrm>
          <a:prstGeom prst="roundRect">
            <a:avLst>
              <a:gd name="adj" fmla="val 50000"/>
            </a:avLst>
          </a:prstGeom>
          <a:solidFill>
            <a:srgbClr val="9F3D49"/>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mj-lt"/>
              <a:cs typeface="Arial"/>
              <a:sym typeface="Arial"/>
            </a:endParaRPr>
          </a:p>
        </p:txBody>
      </p:sp>
      <p:sp>
        <p:nvSpPr>
          <p:cNvPr id="13" name="Google Shape;311;p28">
            <a:extLst>
              <a:ext uri="{FF2B5EF4-FFF2-40B4-BE49-F238E27FC236}">
                <a16:creationId xmlns:a16="http://schemas.microsoft.com/office/drawing/2014/main" id="{9526CB78-2C14-40F6-8B60-56DA7E06BB72}"/>
              </a:ext>
            </a:extLst>
          </p:cNvPr>
          <p:cNvSpPr/>
          <p:nvPr/>
        </p:nvSpPr>
        <p:spPr>
          <a:xfrm>
            <a:off x="6650381" y="3624446"/>
            <a:ext cx="914401" cy="232170"/>
          </a:xfrm>
          <a:prstGeom prst="roundRect">
            <a:avLst>
              <a:gd name="adj" fmla="val 50000"/>
            </a:avLst>
          </a:prstGeom>
          <a:solidFill>
            <a:srgbClr val="F8AC1C"/>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mj-lt"/>
              <a:cs typeface="Arial"/>
              <a:sym typeface="Arial"/>
            </a:endParaRPr>
          </a:p>
        </p:txBody>
      </p:sp>
      <p:pic>
        <p:nvPicPr>
          <p:cNvPr id="15" name="Picture 14">
            <a:extLst>
              <a:ext uri="{FF2B5EF4-FFF2-40B4-BE49-F238E27FC236}">
                <a16:creationId xmlns:a16="http://schemas.microsoft.com/office/drawing/2014/main" id="{1ECD7845-375A-7798-6F12-083D9FE576BD}"/>
              </a:ext>
            </a:extLst>
          </p:cNvPr>
          <p:cNvPicPr>
            <a:picLocks noChangeAspect="1"/>
          </p:cNvPicPr>
          <p:nvPr/>
        </p:nvPicPr>
        <p:blipFill>
          <a:blip r:embed="rId3"/>
          <a:stretch>
            <a:fillRect/>
          </a:stretch>
        </p:blipFill>
        <p:spPr>
          <a:xfrm>
            <a:off x="1246909" y="1732496"/>
            <a:ext cx="4547401" cy="2806653"/>
          </a:xfrm>
          <a:prstGeom prst="rect">
            <a:avLst/>
          </a:prstGeom>
        </p:spPr>
      </p:pic>
    </p:spTree>
    <p:custDataLst>
      <p:tags r:id="rId1"/>
    </p:custDataLst>
    <p:extLst>
      <p:ext uri="{BB962C8B-B14F-4D97-AF65-F5344CB8AC3E}">
        <p14:creationId xmlns:p14="http://schemas.microsoft.com/office/powerpoint/2010/main" val="29685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38;p61">
            <a:extLst>
              <a:ext uri="{FF2B5EF4-FFF2-40B4-BE49-F238E27FC236}">
                <a16:creationId xmlns:a16="http://schemas.microsoft.com/office/drawing/2014/main" id="{8B9498B1-753E-4C77-9511-BB0CB7EB2231}"/>
              </a:ext>
            </a:extLst>
          </p:cNvPr>
          <p:cNvSpPr txBox="1"/>
          <p:nvPr/>
        </p:nvSpPr>
        <p:spPr>
          <a:xfrm>
            <a:off x="499287" y="2306666"/>
            <a:ext cx="4101142" cy="57310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On-hand inventory</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 Open supply</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 Sales orders due today</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 Qualified spikes</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 Net flow</a:t>
            </a:r>
          </a:p>
        </p:txBody>
      </p:sp>
      <p:sp>
        <p:nvSpPr>
          <p:cNvPr id="3" name="Google Shape;646;p61">
            <a:extLst>
              <a:ext uri="{FF2B5EF4-FFF2-40B4-BE49-F238E27FC236}">
                <a16:creationId xmlns:a16="http://schemas.microsoft.com/office/drawing/2014/main" id="{49014273-823B-4D9A-A6EE-0151D4FF30ED}"/>
              </a:ext>
            </a:extLst>
          </p:cNvPr>
          <p:cNvSpPr txBox="1"/>
          <p:nvPr/>
        </p:nvSpPr>
        <p:spPr>
          <a:xfrm>
            <a:off x="499288" y="4051756"/>
            <a:ext cx="2935264" cy="57310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4C4084"/>
                </a:solidFill>
                <a:effectLst/>
                <a:uLnTx/>
                <a:uFillTx/>
                <a:latin typeface="+mj-lt"/>
                <a:ea typeface="DIN 2014" panose="020B0504020202020204" pitchFamily="34" charset="77"/>
                <a:cs typeface="Open Sans"/>
                <a:sym typeface="Open Sans"/>
              </a:rPr>
              <a:t>*Qualified spikes are sales orders due in the near future that are large enough to significantly impact the inventory position</a:t>
            </a:r>
          </a:p>
        </p:txBody>
      </p:sp>
      <p:sp>
        <p:nvSpPr>
          <p:cNvPr id="4" name="Google Shape;583;p58">
            <a:extLst>
              <a:ext uri="{FF2B5EF4-FFF2-40B4-BE49-F238E27FC236}">
                <a16:creationId xmlns:a16="http://schemas.microsoft.com/office/drawing/2014/main" id="{8841369A-EAE0-4F2D-9FB2-6E9B2D8E8A6B}"/>
              </a:ext>
            </a:extLst>
          </p:cNvPr>
          <p:cNvSpPr txBox="1"/>
          <p:nvPr/>
        </p:nvSpPr>
        <p:spPr>
          <a:xfrm>
            <a:off x="499288" y="1723002"/>
            <a:ext cx="3288387"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2386E"/>
                </a:solidFill>
                <a:effectLst/>
                <a:uLnTx/>
                <a:uFillTx/>
                <a:latin typeface="+mj-lt"/>
                <a:ea typeface="DIN 2014 Bold" panose="020B0504020202020204" pitchFamily="34" charset="77"/>
                <a:cs typeface="Poppins SemiBold"/>
                <a:sym typeface="Poppins SemiBold"/>
              </a:rPr>
              <a:t>Net flow </a:t>
            </a: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equation</a:t>
            </a:r>
          </a:p>
        </p:txBody>
      </p:sp>
      <p:sp>
        <p:nvSpPr>
          <p:cNvPr id="5" name="Google Shape;98;p43">
            <a:extLst>
              <a:ext uri="{FF2B5EF4-FFF2-40B4-BE49-F238E27FC236}">
                <a16:creationId xmlns:a16="http://schemas.microsoft.com/office/drawing/2014/main" id="{3DD8C60F-FC2B-4B6E-B19A-54730E9E0E30}"/>
              </a:ext>
            </a:extLst>
          </p:cNvPr>
          <p:cNvSpPr txBox="1"/>
          <p:nvPr/>
        </p:nvSpPr>
        <p:spPr>
          <a:xfrm>
            <a:off x="449007" y="1238737"/>
            <a:ext cx="1502227" cy="263534"/>
          </a:xfrm>
          <a:prstGeom prst="rect">
            <a:avLst/>
          </a:prstGeom>
          <a:solidFill>
            <a:srgbClr val="E56A54"/>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sym typeface="Arial"/>
            </a:endParaRPr>
          </a:p>
        </p:txBody>
      </p:sp>
      <p:sp>
        <p:nvSpPr>
          <p:cNvPr id="10" name="TextBox 9">
            <a:extLst>
              <a:ext uri="{FF2B5EF4-FFF2-40B4-BE49-F238E27FC236}">
                <a16:creationId xmlns:a16="http://schemas.microsoft.com/office/drawing/2014/main" id="{3771A719-7E66-2F81-77B8-B0AAC9E3D429}"/>
              </a:ext>
            </a:extLst>
          </p:cNvPr>
          <p:cNvSpPr txBox="1"/>
          <p:nvPr/>
        </p:nvSpPr>
        <p:spPr>
          <a:xfrm>
            <a:off x="5881255" y="2576945"/>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dirty="0">
              <a:solidFill>
                <a:srgbClr val="595959"/>
              </a:solidFill>
              <a:latin typeface="+mj-lt"/>
              <a:ea typeface="DIN 2014" panose="020B0504020202020204" pitchFamily="34" charset="77"/>
              <a:cs typeface="Open Sans"/>
              <a:sym typeface="Open Sans"/>
            </a:endParaRPr>
          </a:p>
        </p:txBody>
      </p:sp>
      <p:sp>
        <p:nvSpPr>
          <p:cNvPr id="11" name="TextBox 10">
            <a:extLst>
              <a:ext uri="{FF2B5EF4-FFF2-40B4-BE49-F238E27FC236}">
                <a16:creationId xmlns:a16="http://schemas.microsoft.com/office/drawing/2014/main" id="{2DF3D543-072D-F7FD-FC8E-E6597221C6BA}"/>
              </a:ext>
            </a:extLst>
          </p:cNvPr>
          <p:cNvSpPr txBox="1"/>
          <p:nvPr/>
        </p:nvSpPr>
        <p:spPr>
          <a:xfrm>
            <a:off x="5455227" y="3387436"/>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dirty="0">
              <a:solidFill>
                <a:srgbClr val="595959"/>
              </a:solidFill>
              <a:latin typeface="+mj-lt"/>
              <a:ea typeface="DIN 2014" panose="020B0504020202020204" pitchFamily="34" charset="77"/>
              <a:cs typeface="Open Sans"/>
              <a:sym typeface="Open Sans"/>
            </a:endParaRPr>
          </a:p>
        </p:txBody>
      </p:sp>
      <p:pic>
        <p:nvPicPr>
          <p:cNvPr id="12" name="Picture 11" descr="Chart, line chart, histogram&#10;&#10;Description automatically generated">
            <a:extLst>
              <a:ext uri="{FF2B5EF4-FFF2-40B4-BE49-F238E27FC236}">
                <a16:creationId xmlns:a16="http://schemas.microsoft.com/office/drawing/2014/main" id="{68C65701-5C5D-1F0F-8EE3-D425741A681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787675" y="1069888"/>
            <a:ext cx="7498002" cy="3861362"/>
          </a:xfrm>
          <a:prstGeom prst="rect">
            <a:avLst/>
          </a:prstGeom>
        </p:spPr>
      </p:pic>
      <p:sp>
        <p:nvSpPr>
          <p:cNvPr id="13" name="TextBox 12">
            <a:extLst>
              <a:ext uri="{FF2B5EF4-FFF2-40B4-BE49-F238E27FC236}">
                <a16:creationId xmlns:a16="http://schemas.microsoft.com/office/drawing/2014/main" id="{B2510C5A-5F6C-AFE3-2F2D-A9130A4388CF}"/>
              </a:ext>
            </a:extLst>
          </p:cNvPr>
          <p:cNvSpPr txBox="1"/>
          <p:nvPr/>
        </p:nvSpPr>
        <p:spPr>
          <a:xfrm>
            <a:off x="3709555" y="5039591"/>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dirty="0">
              <a:solidFill>
                <a:srgbClr val="595959"/>
              </a:solidFill>
              <a:latin typeface="+mj-lt"/>
              <a:ea typeface="DIN 2014" panose="020B0504020202020204" pitchFamily="34" charset="77"/>
              <a:cs typeface="Open Sans"/>
              <a:sym typeface="Open Sans"/>
            </a:endParaRPr>
          </a:p>
        </p:txBody>
      </p:sp>
      <p:sp>
        <p:nvSpPr>
          <p:cNvPr id="14" name="Google Shape;323;p29">
            <a:extLst>
              <a:ext uri="{FF2B5EF4-FFF2-40B4-BE49-F238E27FC236}">
                <a16:creationId xmlns:a16="http://schemas.microsoft.com/office/drawing/2014/main" id="{23ED7ED0-9CA8-885E-2FA9-D26549E64B8E}"/>
              </a:ext>
            </a:extLst>
          </p:cNvPr>
          <p:cNvSpPr txBox="1">
            <a:spLocks noChangeArrowheads="1"/>
          </p:cNvSpPr>
          <p:nvPr/>
        </p:nvSpPr>
        <p:spPr bwMode="auto">
          <a:xfrm>
            <a:off x="5025972" y="5059363"/>
            <a:ext cx="4357688" cy="23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pPr>
            <a:r>
              <a:rPr lang="en-US" altLang="en-US" sz="1400" b="1">
                <a:solidFill>
                  <a:srgbClr val="43396E"/>
                </a:solidFill>
                <a:latin typeface="+mj-lt"/>
                <a:cs typeface="DIN2014-Demi" panose="020B0604020202020204" charset="0"/>
                <a:sym typeface="DIN2014-Demi" panose="020B0604020202020204" charset="0"/>
              </a:rPr>
              <a:t>NET FLOW PRIORITY AT THE END OF EACH DAY</a:t>
            </a:r>
          </a:p>
        </p:txBody>
      </p:sp>
      <p:grpSp>
        <p:nvGrpSpPr>
          <p:cNvPr id="15" name="Group 4">
            <a:extLst>
              <a:ext uri="{FF2B5EF4-FFF2-40B4-BE49-F238E27FC236}">
                <a16:creationId xmlns:a16="http://schemas.microsoft.com/office/drawing/2014/main" id="{A0B0BCAB-D8D9-740B-02EF-384F911E8745}"/>
              </a:ext>
            </a:extLst>
          </p:cNvPr>
          <p:cNvGrpSpPr>
            <a:grpSpLocks/>
          </p:cNvGrpSpPr>
          <p:nvPr/>
        </p:nvGrpSpPr>
        <p:grpSpPr bwMode="auto">
          <a:xfrm>
            <a:off x="5054547" y="5334000"/>
            <a:ext cx="107950" cy="655638"/>
            <a:chOff x="0" y="0"/>
            <a:chExt cx="108376" cy="655988"/>
          </a:xfrm>
        </p:grpSpPr>
        <p:sp>
          <p:nvSpPr>
            <p:cNvPr id="16" name="Google Shape;324;p29">
              <a:extLst>
                <a:ext uri="{FF2B5EF4-FFF2-40B4-BE49-F238E27FC236}">
                  <a16:creationId xmlns:a16="http://schemas.microsoft.com/office/drawing/2014/main" id="{B381C824-E2CA-F155-5D4F-9AC673DDC215}"/>
                </a:ext>
              </a:extLst>
            </p:cNvPr>
            <p:cNvSpPr/>
            <p:nvPr/>
          </p:nvSpPr>
          <p:spPr>
            <a:xfrm>
              <a:off x="0" y="182660"/>
              <a:ext cx="108376" cy="108008"/>
            </a:xfrm>
            <a:prstGeom prst="ellipse">
              <a:avLst/>
            </a:prstGeom>
            <a:solidFill>
              <a:srgbClr val="58AD4D"/>
            </a:solidFill>
            <a:ln w="12700" cap="flat">
              <a:noFill/>
              <a:miter lim="400000"/>
            </a:ln>
            <a:effectLst/>
          </p:spPr>
          <p:txBody>
            <a:bodyPr lIns="45719" tIns="45719" rIns="45719" bIns="45719" anchor="ctr"/>
            <a:lstStyle/>
            <a:p>
              <a:pPr algn="ctr" eaLnBrk="1" fontAlgn="auto" hangingPunct="1">
                <a:spcBef>
                  <a:spcPts val="0"/>
                </a:spcBef>
                <a:spcAft>
                  <a:spcPts val="0"/>
                </a:spcAft>
                <a:defRPr sz="1400">
                  <a:latin typeface="+mn-lt"/>
                  <a:ea typeface="+mn-ea"/>
                  <a:cs typeface="+mn-cs"/>
                  <a:sym typeface="Arial"/>
                </a:defRPr>
              </a:pPr>
              <a:endParaRPr sz="1400">
                <a:solidFill>
                  <a:srgbClr val="000000"/>
                </a:solidFill>
                <a:latin typeface="+mj-lt"/>
                <a:ea typeface="DIN2014-Light"/>
                <a:cs typeface="+mn-cs"/>
                <a:sym typeface="Arial"/>
              </a:endParaRPr>
            </a:p>
          </p:txBody>
        </p:sp>
        <p:sp>
          <p:nvSpPr>
            <p:cNvPr id="17" name="Google Shape;325;p29">
              <a:extLst>
                <a:ext uri="{FF2B5EF4-FFF2-40B4-BE49-F238E27FC236}">
                  <a16:creationId xmlns:a16="http://schemas.microsoft.com/office/drawing/2014/main" id="{8588DB43-4F9C-1D3B-119C-8A32DE7C12C0}"/>
                </a:ext>
              </a:extLst>
            </p:cNvPr>
            <p:cNvSpPr/>
            <p:nvPr/>
          </p:nvSpPr>
          <p:spPr>
            <a:xfrm>
              <a:off x="0" y="365320"/>
              <a:ext cx="108376" cy="108008"/>
            </a:xfrm>
            <a:prstGeom prst="ellipse">
              <a:avLst/>
            </a:prstGeom>
            <a:solidFill>
              <a:srgbClr val="F8AC1C"/>
            </a:solidFill>
            <a:ln w="12700" cap="flat">
              <a:noFill/>
              <a:miter lim="400000"/>
            </a:ln>
            <a:effectLst/>
          </p:spPr>
          <p:txBody>
            <a:bodyPr lIns="45719" tIns="45719" rIns="45719" bIns="45719" anchor="ctr"/>
            <a:lstStyle/>
            <a:p>
              <a:pPr algn="ctr" eaLnBrk="1" fontAlgn="auto" hangingPunct="1">
                <a:spcBef>
                  <a:spcPts val="0"/>
                </a:spcBef>
                <a:spcAft>
                  <a:spcPts val="0"/>
                </a:spcAft>
                <a:defRPr sz="1400">
                  <a:latin typeface="+mn-lt"/>
                  <a:ea typeface="+mn-ea"/>
                  <a:cs typeface="+mn-cs"/>
                  <a:sym typeface="Arial"/>
                </a:defRPr>
              </a:pPr>
              <a:endParaRPr sz="1400">
                <a:solidFill>
                  <a:srgbClr val="000000"/>
                </a:solidFill>
                <a:latin typeface="+mj-lt"/>
                <a:ea typeface="DIN2014-Light"/>
                <a:cs typeface="+mn-cs"/>
                <a:sym typeface="Arial"/>
              </a:endParaRPr>
            </a:p>
          </p:txBody>
        </p:sp>
        <p:sp>
          <p:nvSpPr>
            <p:cNvPr id="18" name="Google Shape;326;p29">
              <a:extLst>
                <a:ext uri="{FF2B5EF4-FFF2-40B4-BE49-F238E27FC236}">
                  <a16:creationId xmlns:a16="http://schemas.microsoft.com/office/drawing/2014/main" id="{06482B37-7756-8319-19CF-CEC83128066A}"/>
                </a:ext>
              </a:extLst>
            </p:cNvPr>
            <p:cNvSpPr/>
            <p:nvPr/>
          </p:nvSpPr>
          <p:spPr>
            <a:xfrm>
              <a:off x="0" y="547980"/>
              <a:ext cx="108376" cy="108008"/>
            </a:xfrm>
            <a:prstGeom prst="ellipse">
              <a:avLst/>
            </a:prstGeom>
            <a:solidFill>
              <a:srgbClr val="AC424E"/>
            </a:solidFill>
            <a:ln w="12700" cap="flat">
              <a:noFill/>
              <a:miter lim="400000"/>
            </a:ln>
            <a:effectLst/>
          </p:spPr>
          <p:txBody>
            <a:bodyPr lIns="45719" tIns="45719" rIns="45719" bIns="45719" anchor="ctr"/>
            <a:lstStyle/>
            <a:p>
              <a:pPr algn="ctr" eaLnBrk="1" fontAlgn="auto" hangingPunct="1">
                <a:spcBef>
                  <a:spcPts val="0"/>
                </a:spcBef>
                <a:spcAft>
                  <a:spcPts val="0"/>
                </a:spcAft>
                <a:defRPr sz="1400">
                  <a:latin typeface="+mn-lt"/>
                  <a:ea typeface="+mn-ea"/>
                  <a:cs typeface="+mn-cs"/>
                  <a:sym typeface="Arial"/>
                </a:defRPr>
              </a:pPr>
              <a:endParaRPr sz="1400">
                <a:solidFill>
                  <a:srgbClr val="000000"/>
                </a:solidFill>
                <a:latin typeface="+mj-lt"/>
                <a:ea typeface="DIN2014-Light"/>
                <a:cs typeface="+mn-cs"/>
                <a:sym typeface="Arial"/>
              </a:endParaRPr>
            </a:p>
          </p:txBody>
        </p:sp>
        <p:sp>
          <p:nvSpPr>
            <p:cNvPr id="19" name="Google Shape;338;p29">
              <a:extLst>
                <a:ext uri="{FF2B5EF4-FFF2-40B4-BE49-F238E27FC236}">
                  <a16:creationId xmlns:a16="http://schemas.microsoft.com/office/drawing/2014/main" id="{F9445562-D211-E853-BB9A-D5D14E0BB9FE}"/>
                </a:ext>
              </a:extLst>
            </p:cNvPr>
            <p:cNvSpPr/>
            <p:nvPr/>
          </p:nvSpPr>
          <p:spPr>
            <a:xfrm>
              <a:off x="0" y="0"/>
              <a:ext cx="108376" cy="108008"/>
            </a:xfrm>
            <a:prstGeom prst="ellipse">
              <a:avLst/>
            </a:prstGeom>
            <a:solidFill>
              <a:srgbClr val="00B0F0"/>
            </a:solidFill>
            <a:ln w="12700" cap="flat">
              <a:noFill/>
              <a:miter lim="400000"/>
            </a:ln>
            <a:effectLst/>
          </p:spPr>
          <p:txBody>
            <a:bodyPr lIns="45719" tIns="45719" rIns="45719" bIns="45719" anchor="ctr"/>
            <a:lstStyle/>
            <a:p>
              <a:pPr algn="ctr" eaLnBrk="1" fontAlgn="auto" hangingPunct="1">
                <a:spcBef>
                  <a:spcPts val="0"/>
                </a:spcBef>
                <a:spcAft>
                  <a:spcPts val="0"/>
                </a:spcAft>
                <a:defRPr sz="1400">
                  <a:latin typeface="+mn-lt"/>
                  <a:ea typeface="+mn-ea"/>
                  <a:cs typeface="+mn-cs"/>
                  <a:sym typeface="Arial"/>
                </a:defRPr>
              </a:pPr>
              <a:endParaRPr sz="1400">
                <a:solidFill>
                  <a:srgbClr val="000000"/>
                </a:solidFill>
                <a:latin typeface="+mj-lt"/>
                <a:ea typeface="DIN2014-Light"/>
                <a:cs typeface="+mn-cs"/>
                <a:sym typeface="Arial"/>
              </a:endParaRPr>
            </a:p>
          </p:txBody>
        </p:sp>
      </p:grpSp>
      <p:sp>
        <p:nvSpPr>
          <p:cNvPr id="20" name="Google Shape;323;p29">
            <a:extLst>
              <a:ext uri="{FF2B5EF4-FFF2-40B4-BE49-F238E27FC236}">
                <a16:creationId xmlns:a16="http://schemas.microsoft.com/office/drawing/2014/main" id="{36780A10-BA9C-05BC-0EEA-C6385EE1E1D8}"/>
              </a:ext>
            </a:extLst>
          </p:cNvPr>
          <p:cNvSpPr txBox="1"/>
          <p:nvPr/>
        </p:nvSpPr>
        <p:spPr>
          <a:xfrm>
            <a:off x="5289497" y="5265738"/>
            <a:ext cx="4357688" cy="819150"/>
          </a:xfrm>
          <a:prstGeom prst="rect">
            <a:avLst/>
          </a:prstGeom>
          <a:ln w="12700">
            <a:miter lim="400000"/>
          </a:ln>
        </p:spPr>
        <p:txBody>
          <a:bodyPr lIns="0" tIns="0" rIns="0" bIns="0">
            <a:spAutoFit/>
          </a:bodyPr>
          <a:lstStyle/>
          <a:p>
            <a:pPr eaLnBrk="1" fontAlgn="auto" hangingPunct="1">
              <a:lnSpc>
                <a:spcPct val="110000"/>
              </a:lnSpc>
              <a:spcBef>
                <a:spcPts val="0"/>
              </a:spcBef>
              <a:spcAft>
                <a:spcPts val="0"/>
              </a:spcAft>
              <a:defRPr sz="1200" b="1">
                <a:solidFill>
                  <a:srgbClr val="43386E"/>
                </a:solidFill>
                <a:latin typeface="DIN2014-Demi"/>
                <a:ea typeface="DIN2014-Demi"/>
                <a:cs typeface="DIN2014-Demi"/>
                <a:sym typeface="DIN2014-Demi"/>
              </a:defRPr>
            </a:pPr>
            <a:r>
              <a:rPr sz="1200" b="1">
                <a:solidFill>
                  <a:srgbClr val="43386E"/>
                </a:solidFill>
                <a:latin typeface="+mj-lt"/>
                <a:ea typeface="DIN2014-Demi"/>
                <a:cs typeface="DIN2014-Demi"/>
                <a:sym typeface="DIN2014-Demi"/>
              </a:rPr>
              <a:t>Too High</a:t>
            </a:r>
            <a:endParaRPr sz="6000" b="1">
              <a:solidFill>
                <a:srgbClr val="43386E"/>
              </a:solidFill>
              <a:latin typeface="+mj-lt"/>
              <a:ea typeface="DIN2014-Light"/>
              <a:cs typeface="+mn-cs"/>
              <a:sym typeface="Arial"/>
            </a:endParaRPr>
          </a:p>
          <a:p>
            <a:pPr eaLnBrk="1" fontAlgn="auto" hangingPunct="1">
              <a:lnSpc>
                <a:spcPct val="110000"/>
              </a:lnSpc>
              <a:spcBef>
                <a:spcPts val="0"/>
              </a:spcBef>
              <a:spcAft>
                <a:spcPts val="0"/>
              </a:spcAft>
              <a:defRPr sz="1200" b="1">
                <a:solidFill>
                  <a:srgbClr val="43386E"/>
                </a:solidFill>
                <a:latin typeface="DIN2014-Demi"/>
                <a:ea typeface="DIN2014-Demi"/>
                <a:cs typeface="DIN2014-Demi"/>
                <a:sym typeface="DIN2014-Demi"/>
              </a:defRPr>
            </a:pPr>
            <a:r>
              <a:rPr sz="1200" b="1">
                <a:solidFill>
                  <a:srgbClr val="43386E"/>
                </a:solidFill>
                <a:latin typeface="+mj-lt"/>
                <a:ea typeface="DIN2014-Demi"/>
                <a:cs typeface="DIN2014-Demi"/>
                <a:sym typeface="DIN2014-Demi"/>
              </a:rPr>
              <a:t>Adequate </a:t>
            </a:r>
            <a:endParaRPr sz="1200" b="1">
              <a:solidFill>
                <a:srgbClr val="000000"/>
              </a:solidFill>
              <a:latin typeface="+mj-lt"/>
              <a:ea typeface="DIN2014-Demi"/>
              <a:cs typeface="DIN2014-Demi"/>
              <a:sym typeface="DIN2014-Demi"/>
            </a:endParaRPr>
          </a:p>
          <a:p>
            <a:pPr eaLnBrk="1" fontAlgn="auto" hangingPunct="1">
              <a:lnSpc>
                <a:spcPct val="110000"/>
              </a:lnSpc>
              <a:spcBef>
                <a:spcPts val="0"/>
              </a:spcBef>
              <a:spcAft>
                <a:spcPts val="0"/>
              </a:spcAft>
              <a:defRPr sz="1200" b="1">
                <a:solidFill>
                  <a:srgbClr val="43386E"/>
                </a:solidFill>
                <a:latin typeface="DIN2014-Demi"/>
                <a:ea typeface="DIN2014-Demi"/>
                <a:cs typeface="DIN2014-Demi"/>
                <a:sym typeface="DIN2014-Demi"/>
              </a:defRPr>
            </a:pPr>
            <a:r>
              <a:rPr sz="1200" b="1">
                <a:solidFill>
                  <a:srgbClr val="43386E"/>
                </a:solidFill>
                <a:latin typeface="+mj-lt"/>
                <a:ea typeface="DIN2014-Demi"/>
                <a:cs typeface="DIN2014-Demi"/>
                <a:sym typeface="DIN2014-Demi"/>
              </a:rPr>
              <a:t>Medium</a:t>
            </a:r>
            <a:endParaRPr sz="1200" b="1">
              <a:solidFill>
                <a:srgbClr val="000000"/>
              </a:solidFill>
              <a:latin typeface="+mj-lt"/>
              <a:ea typeface="DIN2014-Demi"/>
              <a:cs typeface="DIN2014-Demi"/>
              <a:sym typeface="DIN2014-Demi"/>
            </a:endParaRPr>
          </a:p>
          <a:p>
            <a:pPr eaLnBrk="1" fontAlgn="auto" hangingPunct="1">
              <a:lnSpc>
                <a:spcPct val="110000"/>
              </a:lnSpc>
              <a:spcBef>
                <a:spcPts val="0"/>
              </a:spcBef>
              <a:spcAft>
                <a:spcPts val="0"/>
              </a:spcAft>
              <a:defRPr sz="1200" b="1">
                <a:solidFill>
                  <a:srgbClr val="43386E"/>
                </a:solidFill>
                <a:latin typeface="DIN2014-Demi"/>
                <a:ea typeface="DIN2014-Demi"/>
                <a:cs typeface="DIN2014-Demi"/>
                <a:sym typeface="DIN2014-Demi"/>
              </a:defRPr>
            </a:pPr>
            <a:r>
              <a:rPr sz="1200" b="1">
                <a:solidFill>
                  <a:srgbClr val="43386E"/>
                </a:solidFill>
                <a:latin typeface="+mj-lt"/>
                <a:ea typeface="DIN2014-Demi"/>
                <a:cs typeface="DIN2014-Demi"/>
                <a:sym typeface="DIN2014-Demi"/>
              </a:rPr>
              <a:t>Low or critically low</a:t>
            </a:r>
          </a:p>
        </p:txBody>
      </p:sp>
      <p:sp>
        <p:nvSpPr>
          <p:cNvPr id="28" name="Google Shape;333;p29">
            <a:extLst>
              <a:ext uri="{FF2B5EF4-FFF2-40B4-BE49-F238E27FC236}">
                <a16:creationId xmlns:a16="http://schemas.microsoft.com/office/drawing/2014/main" id="{36970F9F-22A2-8B81-FFBB-D5C51C5999BA}"/>
              </a:ext>
            </a:extLst>
          </p:cNvPr>
          <p:cNvSpPr txBox="1">
            <a:spLocks noChangeArrowheads="1"/>
          </p:cNvSpPr>
          <p:nvPr/>
        </p:nvSpPr>
        <p:spPr bwMode="auto">
          <a:xfrm>
            <a:off x="2836064" y="1715555"/>
            <a:ext cx="11969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en-US" altLang="en-US" sz="1100" b="1" dirty="0">
                <a:solidFill>
                  <a:srgbClr val="002060"/>
                </a:solidFill>
                <a:latin typeface="+mj-lt"/>
                <a:cs typeface="DIN2014-Demi" panose="020B0604020202020204" charset="0"/>
                <a:sym typeface="DIN2014-Demi" panose="020B0604020202020204" charset="0"/>
              </a:rPr>
              <a:t>Net flow</a:t>
            </a:r>
          </a:p>
        </p:txBody>
      </p:sp>
      <p:sp>
        <p:nvSpPr>
          <p:cNvPr id="29" name="Google Shape;336;p29">
            <a:extLst>
              <a:ext uri="{FF2B5EF4-FFF2-40B4-BE49-F238E27FC236}">
                <a16:creationId xmlns:a16="http://schemas.microsoft.com/office/drawing/2014/main" id="{FEE9EB65-A817-226F-6EF8-2F2291D2D93D}"/>
              </a:ext>
            </a:extLst>
          </p:cNvPr>
          <p:cNvSpPr txBox="1">
            <a:spLocks noChangeArrowheads="1"/>
          </p:cNvSpPr>
          <p:nvPr/>
        </p:nvSpPr>
        <p:spPr bwMode="auto">
          <a:xfrm>
            <a:off x="11264895" y="3235196"/>
            <a:ext cx="654990" cy="38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en-US" altLang="en-US" sz="1100" b="1" dirty="0">
                <a:solidFill>
                  <a:srgbClr val="002060"/>
                </a:solidFill>
                <a:latin typeface="+mj-lt"/>
                <a:cs typeface="DIN2014-Demi" panose="020B0604020202020204" charset="0"/>
                <a:sym typeface="DIN2014-Demi" panose="020B0604020202020204" charset="0"/>
              </a:rPr>
              <a:t>Inventory level</a:t>
            </a:r>
          </a:p>
        </p:txBody>
      </p:sp>
    </p:spTree>
    <p:custDataLst>
      <p:tags r:id="rId1"/>
    </p:custDataLst>
    <p:extLst>
      <p:ext uri="{BB962C8B-B14F-4D97-AF65-F5344CB8AC3E}">
        <p14:creationId xmlns:p14="http://schemas.microsoft.com/office/powerpoint/2010/main" val="15719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1;p49">
            <a:extLst>
              <a:ext uri="{FF2B5EF4-FFF2-40B4-BE49-F238E27FC236}">
                <a16:creationId xmlns:a16="http://schemas.microsoft.com/office/drawing/2014/main" id="{210951F5-47DC-43A9-956D-C72C6A0FAC1F}"/>
              </a:ext>
            </a:extLst>
          </p:cNvPr>
          <p:cNvSpPr txBox="1"/>
          <p:nvPr/>
        </p:nvSpPr>
        <p:spPr>
          <a:xfrm>
            <a:off x="653435" y="3847468"/>
            <a:ext cx="1831073"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mj-lt"/>
                <a:ea typeface="DIN 2014 Bold" panose="020B0504020202020204" pitchFamily="34" charset="77"/>
                <a:cs typeface="Poppins SemiBold"/>
                <a:sym typeface="Poppins SemiBold"/>
              </a:rPr>
              <a:t>Position</a:t>
            </a:r>
            <a:endParaRPr kumimoji="0" sz="2400" b="0" i="0" u="none" strike="noStrike" kern="0" cap="none" spc="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3" name="Google Shape;252;p49">
            <a:extLst>
              <a:ext uri="{FF2B5EF4-FFF2-40B4-BE49-F238E27FC236}">
                <a16:creationId xmlns:a16="http://schemas.microsoft.com/office/drawing/2014/main" id="{9A3F3422-2C0E-4062-8EC7-E19512368D6D}"/>
              </a:ext>
            </a:extLst>
          </p:cNvPr>
          <p:cNvSpPr txBox="1"/>
          <p:nvPr/>
        </p:nvSpPr>
        <p:spPr>
          <a:xfrm>
            <a:off x="653434" y="4175025"/>
            <a:ext cx="1831073" cy="52937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mj-lt"/>
                <a:ea typeface="DIN 2014" panose="020B0504020202020204" pitchFamily="34" charset="77"/>
                <a:cs typeface="Open Sans"/>
                <a:sym typeface="Open Sans"/>
              </a:rPr>
              <a:t>Strategic Decoupling</a:t>
            </a:r>
            <a:endParaRPr kumimoji="0" sz="2000" b="0" i="0" u="none" strike="noStrike" kern="0" cap="none" spc="0" normalizeH="0" baseline="0" noProof="0" dirty="0">
              <a:ln>
                <a:noFill/>
              </a:ln>
              <a:solidFill>
                <a:srgbClr val="000000"/>
              </a:solidFill>
              <a:effectLst/>
              <a:uLnTx/>
              <a:uFillTx/>
              <a:latin typeface="+mj-lt"/>
              <a:ea typeface="DIN 2014" panose="020B0504020202020204" pitchFamily="34" charset="77"/>
              <a:cs typeface="Arial"/>
              <a:sym typeface="Arial"/>
            </a:endParaRPr>
          </a:p>
        </p:txBody>
      </p:sp>
      <p:sp>
        <p:nvSpPr>
          <p:cNvPr id="4" name="Google Shape;583;p58">
            <a:extLst>
              <a:ext uri="{FF2B5EF4-FFF2-40B4-BE49-F238E27FC236}">
                <a16:creationId xmlns:a16="http://schemas.microsoft.com/office/drawing/2014/main" id="{C991F599-C8F2-41E3-90E3-DB5995246EA8}"/>
              </a:ext>
            </a:extLst>
          </p:cNvPr>
          <p:cNvSpPr txBox="1"/>
          <p:nvPr/>
        </p:nvSpPr>
        <p:spPr>
          <a:xfrm>
            <a:off x="2023999" y="1601604"/>
            <a:ext cx="8144001" cy="46166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The </a:t>
            </a:r>
            <a:r>
              <a:rPr kumimoji="0" lang="en-US" sz="4000" b="1" i="0" u="none" strike="noStrike" kern="0" cap="none" spc="0" normalizeH="0" baseline="0" noProof="0" dirty="0">
                <a:ln>
                  <a:noFill/>
                </a:ln>
                <a:solidFill>
                  <a:srgbClr val="42386E"/>
                </a:solidFill>
                <a:effectLst/>
                <a:uLnTx/>
                <a:uFillTx/>
                <a:latin typeface="+mj-lt"/>
                <a:ea typeface="DIN 2014 Bold" panose="020B0504020202020204" pitchFamily="34" charset="77"/>
                <a:cs typeface="Poppins SemiBold"/>
                <a:sym typeface="Poppins SemiBold"/>
              </a:rPr>
              <a:t>5</a:t>
            </a: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 components of </a:t>
            </a:r>
            <a:r>
              <a:rPr kumimoji="0" lang="en-US" sz="2400" b="1" i="0" u="none" strike="noStrike" kern="0" cap="none" spc="0" normalizeH="0" baseline="0" noProof="0" dirty="0">
                <a:ln>
                  <a:noFill/>
                </a:ln>
                <a:solidFill>
                  <a:srgbClr val="42386E"/>
                </a:solidFill>
                <a:effectLst/>
                <a:uLnTx/>
                <a:uFillTx/>
                <a:latin typeface="+mj-lt"/>
                <a:ea typeface="DIN 2014 Bold" panose="020B0504020202020204" pitchFamily="34" charset="77"/>
                <a:cs typeface="Poppins SemiBold"/>
                <a:sym typeface="Poppins SemiBold"/>
              </a:rPr>
              <a:t>DDMRP</a:t>
            </a:r>
          </a:p>
        </p:txBody>
      </p:sp>
      <p:sp>
        <p:nvSpPr>
          <p:cNvPr id="5" name="Google Shape;251;p49">
            <a:extLst>
              <a:ext uri="{FF2B5EF4-FFF2-40B4-BE49-F238E27FC236}">
                <a16:creationId xmlns:a16="http://schemas.microsoft.com/office/drawing/2014/main" id="{8AB673E4-1576-47C3-B24E-704D8A90F2D4}"/>
              </a:ext>
            </a:extLst>
          </p:cNvPr>
          <p:cNvSpPr txBox="1"/>
          <p:nvPr/>
        </p:nvSpPr>
        <p:spPr>
          <a:xfrm>
            <a:off x="2931109" y="3847468"/>
            <a:ext cx="1831073"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mj-lt"/>
                <a:ea typeface="DIN 2014 Bold" panose="020B0504020202020204" pitchFamily="34" charset="77"/>
                <a:cs typeface="Poppins SemiBold"/>
                <a:sym typeface="Poppins SemiBold"/>
              </a:rPr>
              <a:t>Protect</a:t>
            </a:r>
            <a:endParaRPr kumimoji="0" sz="2400" b="0" i="0" u="none" strike="noStrike" kern="0" cap="none" spc="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6" name="Google Shape;252;p49">
            <a:extLst>
              <a:ext uri="{FF2B5EF4-FFF2-40B4-BE49-F238E27FC236}">
                <a16:creationId xmlns:a16="http://schemas.microsoft.com/office/drawing/2014/main" id="{27B31FBB-4CF5-4E61-9E01-E0B1662B11D8}"/>
              </a:ext>
            </a:extLst>
          </p:cNvPr>
          <p:cNvSpPr txBox="1"/>
          <p:nvPr/>
        </p:nvSpPr>
        <p:spPr>
          <a:xfrm>
            <a:off x="2931108" y="4175025"/>
            <a:ext cx="1831073" cy="52937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mj-lt"/>
                <a:ea typeface="DIN 2014" panose="020B0504020202020204" pitchFamily="34" charset="77"/>
                <a:cs typeface="Open Sans"/>
                <a:sym typeface="Open Sans"/>
              </a:rPr>
              <a:t>Buffer Profiles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mj-lt"/>
                <a:ea typeface="DIN 2014" panose="020B0504020202020204" pitchFamily="34" charset="77"/>
                <a:cs typeface="Open Sans"/>
                <a:sym typeface="Open Sans"/>
              </a:rPr>
              <a:t>and Levels</a:t>
            </a:r>
            <a:endParaRPr kumimoji="0" sz="2000" b="0" i="0" u="none" strike="noStrike" kern="0" cap="none" spc="0" normalizeH="0" baseline="0" noProof="0" dirty="0">
              <a:ln>
                <a:noFill/>
              </a:ln>
              <a:solidFill>
                <a:srgbClr val="000000"/>
              </a:solidFill>
              <a:effectLst/>
              <a:uLnTx/>
              <a:uFillTx/>
              <a:latin typeface="+mj-lt"/>
              <a:ea typeface="DIN 2014" panose="020B0504020202020204" pitchFamily="34" charset="77"/>
              <a:cs typeface="Arial"/>
              <a:sym typeface="Arial"/>
            </a:endParaRPr>
          </a:p>
        </p:txBody>
      </p:sp>
      <p:sp>
        <p:nvSpPr>
          <p:cNvPr id="7" name="Google Shape;251;p49">
            <a:extLst>
              <a:ext uri="{FF2B5EF4-FFF2-40B4-BE49-F238E27FC236}">
                <a16:creationId xmlns:a16="http://schemas.microsoft.com/office/drawing/2014/main" id="{97FC3353-FEA4-4DE7-8A75-46C0F7568A82}"/>
              </a:ext>
            </a:extLst>
          </p:cNvPr>
          <p:cNvSpPr txBox="1"/>
          <p:nvPr/>
        </p:nvSpPr>
        <p:spPr>
          <a:xfrm>
            <a:off x="5208783" y="3847468"/>
            <a:ext cx="1831073"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mj-lt"/>
                <a:ea typeface="DIN 2014 Bold" panose="020B0504020202020204" pitchFamily="34" charset="77"/>
                <a:cs typeface="Poppins SemiBold"/>
                <a:sym typeface="Poppins SemiBold"/>
              </a:rPr>
              <a:t>Protect</a:t>
            </a:r>
            <a:endParaRPr kumimoji="0" sz="2400" b="0" i="0" u="none" strike="noStrike" kern="0" cap="none" spc="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8" name="Google Shape;252;p49">
            <a:extLst>
              <a:ext uri="{FF2B5EF4-FFF2-40B4-BE49-F238E27FC236}">
                <a16:creationId xmlns:a16="http://schemas.microsoft.com/office/drawing/2014/main" id="{EADA7495-B5D9-4558-98BA-85D7A8EB1581}"/>
              </a:ext>
            </a:extLst>
          </p:cNvPr>
          <p:cNvSpPr txBox="1"/>
          <p:nvPr/>
        </p:nvSpPr>
        <p:spPr>
          <a:xfrm>
            <a:off x="5208782" y="4175025"/>
            <a:ext cx="1831073" cy="52937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mj-lt"/>
                <a:ea typeface="DIN 2014" panose="020B0504020202020204" pitchFamily="34" charset="77"/>
                <a:cs typeface="Open Sans"/>
                <a:sym typeface="Open Sans"/>
              </a:rPr>
              <a:t>Dynamic Adjustments</a:t>
            </a:r>
            <a:endParaRPr kumimoji="0" sz="2000" b="0" i="0" u="none" strike="noStrike" kern="0" cap="none" spc="0" normalizeH="0" baseline="0" noProof="0" dirty="0">
              <a:ln>
                <a:noFill/>
              </a:ln>
              <a:solidFill>
                <a:srgbClr val="000000"/>
              </a:solidFill>
              <a:effectLst/>
              <a:uLnTx/>
              <a:uFillTx/>
              <a:latin typeface="+mj-lt"/>
              <a:ea typeface="DIN 2014" panose="020B0504020202020204" pitchFamily="34" charset="77"/>
              <a:cs typeface="Arial"/>
              <a:sym typeface="Arial"/>
            </a:endParaRPr>
          </a:p>
        </p:txBody>
      </p:sp>
      <p:sp>
        <p:nvSpPr>
          <p:cNvPr id="9" name="Google Shape;251;p49">
            <a:extLst>
              <a:ext uri="{FF2B5EF4-FFF2-40B4-BE49-F238E27FC236}">
                <a16:creationId xmlns:a16="http://schemas.microsoft.com/office/drawing/2014/main" id="{724DDC5F-1EA6-4F73-9328-1ABF02D631B1}"/>
              </a:ext>
            </a:extLst>
          </p:cNvPr>
          <p:cNvSpPr txBox="1"/>
          <p:nvPr/>
        </p:nvSpPr>
        <p:spPr>
          <a:xfrm>
            <a:off x="7484663" y="3847468"/>
            <a:ext cx="1831073"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mj-lt"/>
                <a:ea typeface="DIN 2014 Bold" panose="020B0504020202020204" pitchFamily="34" charset="77"/>
                <a:cs typeface="Poppins SemiBold"/>
                <a:sym typeface="Poppins SemiBold"/>
              </a:rPr>
              <a:t>Pull</a:t>
            </a:r>
            <a:endParaRPr kumimoji="0" sz="2400" b="0" i="0" u="none" strike="noStrike" kern="0" cap="none" spc="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10" name="Google Shape;252;p49">
            <a:extLst>
              <a:ext uri="{FF2B5EF4-FFF2-40B4-BE49-F238E27FC236}">
                <a16:creationId xmlns:a16="http://schemas.microsoft.com/office/drawing/2014/main" id="{AFB76948-FFC1-483A-A3AE-E01F5B15E1E1}"/>
              </a:ext>
            </a:extLst>
          </p:cNvPr>
          <p:cNvSpPr txBox="1"/>
          <p:nvPr/>
        </p:nvSpPr>
        <p:spPr>
          <a:xfrm>
            <a:off x="7484662" y="4175025"/>
            <a:ext cx="1831073" cy="52937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mj-lt"/>
                <a:ea typeface="DIN 2014" panose="020B0504020202020204" pitchFamily="34" charset="77"/>
                <a:cs typeface="Open Sans"/>
                <a:sym typeface="Open Sans"/>
              </a:rPr>
              <a:t>Demand-Driven Planning</a:t>
            </a:r>
            <a:endParaRPr kumimoji="0" sz="2000" b="0" i="0" u="none" strike="noStrike" kern="0" cap="none" spc="0" normalizeH="0" baseline="0" noProof="0" dirty="0">
              <a:ln>
                <a:noFill/>
              </a:ln>
              <a:solidFill>
                <a:srgbClr val="000000"/>
              </a:solidFill>
              <a:effectLst/>
              <a:uLnTx/>
              <a:uFillTx/>
              <a:latin typeface="+mj-lt"/>
              <a:ea typeface="DIN 2014" panose="020B0504020202020204" pitchFamily="34" charset="77"/>
              <a:cs typeface="Arial"/>
              <a:sym typeface="Arial"/>
            </a:endParaRPr>
          </a:p>
        </p:txBody>
      </p:sp>
      <p:sp>
        <p:nvSpPr>
          <p:cNvPr id="11" name="Google Shape;251;p49">
            <a:extLst>
              <a:ext uri="{FF2B5EF4-FFF2-40B4-BE49-F238E27FC236}">
                <a16:creationId xmlns:a16="http://schemas.microsoft.com/office/drawing/2014/main" id="{087C484B-6845-4743-8193-F3E186D3FC40}"/>
              </a:ext>
            </a:extLst>
          </p:cNvPr>
          <p:cNvSpPr txBox="1"/>
          <p:nvPr/>
        </p:nvSpPr>
        <p:spPr>
          <a:xfrm>
            <a:off x="9759733" y="3847468"/>
            <a:ext cx="1831073"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mj-lt"/>
                <a:ea typeface="DIN 2014 Bold" panose="020B0504020202020204" pitchFamily="34" charset="77"/>
                <a:cs typeface="Poppins SemiBold"/>
                <a:sym typeface="Poppins SemiBold"/>
              </a:rPr>
              <a:t>Pull</a:t>
            </a:r>
            <a:endParaRPr kumimoji="0" sz="2400" b="0" i="0" u="none" strike="noStrike" kern="0" cap="none" spc="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12" name="Google Shape;252;p49">
            <a:extLst>
              <a:ext uri="{FF2B5EF4-FFF2-40B4-BE49-F238E27FC236}">
                <a16:creationId xmlns:a16="http://schemas.microsoft.com/office/drawing/2014/main" id="{56ECE081-3DBB-4C10-B52B-A0F9BCB3314F}"/>
              </a:ext>
            </a:extLst>
          </p:cNvPr>
          <p:cNvSpPr txBox="1"/>
          <p:nvPr/>
        </p:nvSpPr>
        <p:spPr>
          <a:xfrm>
            <a:off x="9759732" y="4175025"/>
            <a:ext cx="1831073" cy="52937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mj-lt"/>
                <a:ea typeface="DIN 2014" panose="020B0504020202020204" pitchFamily="34" charset="77"/>
                <a:cs typeface="Open Sans"/>
                <a:sym typeface="Open Sans"/>
              </a:rPr>
              <a:t>Visible and Collaborative Execution</a:t>
            </a:r>
            <a:endParaRPr kumimoji="0" sz="2000" b="0" i="0" u="none" strike="noStrike" kern="0" cap="none" spc="0" normalizeH="0" baseline="0" noProof="0" dirty="0">
              <a:ln>
                <a:noFill/>
              </a:ln>
              <a:solidFill>
                <a:srgbClr val="000000"/>
              </a:solidFill>
              <a:effectLst/>
              <a:uLnTx/>
              <a:uFillTx/>
              <a:latin typeface="+mj-lt"/>
              <a:ea typeface="DIN 2014" panose="020B0504020202020204" pitchFamily="34" charset="77"/>
              <a:cs typeface="Arial"/>
              <a:sym typeface="Arial"/>
            </a:endParaRPr>
          </a:p>
        </p:txBody>
      </p:sp>
    </p:spTree>
    <p:custDataLst>
      <p:tags r:id="rId1"/>
    </p:custDataLst>
    <p:extLst>
      <p:ext uri="{BB962C8B-B14F-4D97-AF65-F5344CB8AC3E}">
        <p14:creationId xmlns:p14="http://schemas.microsoft.com/office/powerpoint/2010/main" val="24282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3;p58">
            <a:extLst>
              <a:ext uri="{FF2B5EF4-FFF2-40B4-BE49-F238E27FC236}">
                <a16:creationId xmlns:a16="http://schemas.microsoft.com/office/drawing/2014/main" id="{2356F307-727E-4CD2-9419-B2A4CF57E9AF}"/>
              </a:ext>
            </a:extLst>
          </p:cNvPr>
          <p:cNvSpPr txBox="1"/>
          <p:nvPr/>
        </p:nvSpPr>
        <p:spPr>
          <a:xfrm>
            <a:off x="495182" y="987197"/>
            <a:ext cx="4799247"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The </a:t>
            </a:r>
            <a:r>
              <a:rPr kumimoji="0" lang="en-US" sz="2400" b="1" i="0" u="none" strike="noStrike" kern="0" cap="none" spc="0" normalizeH="0" baseline="0" noProof="0" dirty="0">
                <a:ln>
                  <a:noFill/>
                </a:ln>
                <a:solidFill>
                  <a:srgbClr val="42386E"/>
                </a:solidFill>
                <a:effectLst/>
                <a:uLnTx/>
                <a:uFillTx/>
                <a:latin typeface="+mj-lt"/>
                <a:ea typeface="DIN 2014 Bold" panose="020B0504020202020204" pitchFamily="34" charset="77"/>
                <a:cs typeface="Poppins SemiBold"/>
                <a:sym typeface="Poppins SemiBold"/>
              </a:rPr>
              <a:t>Demand-Driven</a:t>
            </a: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 Adaptive Model</a:t>
            </a:r>
          </a:p>
        </p:txBody>
      </p:sp>
      <p:sp>
        <p:nvSpPr>
          <p:cNvPr id="3" name="TextBox 19">
            <a:extLst>
              <a:ext uri="{FF2B5EF4-FFF2-40B4-BE49-F238E27FC236}">
                <a16:creationId xmlns:a16="http://schemas.microsoft.com/office/drawing/2014/main" id="{761B9BC4-DC9E-453C-A9D9-41B4A314DF49}"/>
              </a:ext>
            </a:extLst>
          </p:cNvPr>
          <p:cNvSpPr txBox="1"/>
          <p:nvPr/>
        </p:nvSpPr>
        <p:spPr>
          <a:xfrm>
            <a:off x="8708036" y="4625256"/>
            <a:ext cx="1720266"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95959"/>
                </a:solidFill>
                <a:effectLst/>
                <a:uLnTx/>
                <a:uFillTx/>
                <a:latin typeface="+mj-lt"/>
                <a:cs typeface="Open Sans"/>
                <a:sym typeface="Arial"/>
              </a:rPr>
              <a:t>Scheduling &amp; Execution</a:t>
            </a:r>
            <a:br>
              <a:rPr kumimoji="0" lang="en-US" sz="1400" b="0" i="0" u="none" strike="noStrike" kern="0" cap="none" spc="0" normalizeH="0" baseline="0" noProof="0" dirty="0">
                <a:ln>
                  <a:noFill/>
                </a:ln>
                <a:solidFill>
                  <a:srgbClr val="000000"/>
                </a:solidFill>
                <a:effectLst/>
                <a:uLnTx/>
                <a:uFillTx/>
                <a:latin typeface="+mj-lt"/>
                <a:cs typeface="Arial"/>
                <a:sym typeface="Arial"/>
              </a:rPr>
            </a:br>
            <a:r>
              <a:rPr kumimoji="0" lang="en-US" sz="1200" b="0" i="1" u="none" strike="noStrike" kern="0" cap="none" spc="0" normalizeH="0" baseline="0" noProof="0" dirty="0">
                <a:ln>
                  <a:noFill/>
                </a:ln>
                <a:solidFill>
                  <a:srgbClr val="6667AB"/>
                </a:solidFill>
                <a:effectLst/>
                <a:uLnTx/>
                <a:uFillTx/>
                <a:latin typeface="+mj-lt"/>
                <a:cs typeface="Open Sans"/>
                <a:sym typeface="Arial"/>
              </a:rPr>
              <a:t>Operational</a:t>
            </a:r>
            <a:r>
              <a:rPr kumimoji="0" lang="en-US" sz="1200" b="0" i="1" u="none" strike="noStrike" kern="0" cap="none" spc="0" normalizeH="0" baseline="0" noProof="0" dirty="0">
                <a:ln>
                  <a:noFill/>
                </a:ln>
                <a:solidFill>
                  <a:srgbClr val="595959"/>
                </a:solidFill>
                <a:effectLst/>
                <a:uLnTx/>
                <a:uFillTx/>
                <a:latin typeface="+mj-lt"/>
                <a:cs typeface="Open Sans"/>
                <a:sym typeface="Arial"/>
              </a:rPr>
              <a:t> range </a:t>
            </a:r>
            <a:br>
              <a:rPr kumimoji="0" lang="en-US" sz="1400" b="0" i="1" u="none" strike="noStrike" kern="0" cap="none" spc="0" normalizeH="0" baseline="0" noProof="0" dirty="0">
                <a:ln>
                  <a:noFill/>
                </a:ln>
                <a:solidFill>
                  <a:srgbClr val="000000"/>
                </a:solidFill>
                <a:effectLst/>
                <a:uLnTx/>
                <a:uFillTx/>
                <a:latin typeface="+mj-lt"/>
                <a:cs typeface="Arial"/>
                <a:sym typeface="Arial"/>
              </a:rPr>
            </a:br>
            <a:r>
              <a:rPr kumimoji="0" lang="en-US" sz="1400" b="0" i="1" u="none" strike="noStrike" kern="0" cap="none" spc="0" normalizeH="0" baseline="0" noProof="0" dirty="0">
                <a:ln>
                  <a:noFill/>
                </a:ln>
                <a:solidFill>
                  <a:srgbClr val="595959"/>
                </a:solidFill>
                <a:effectLst/>
                <a:uLnTx/>
                <a:uFillTx/>
                <a:latin typeface="+mj-lt"/>
                <a:cs typeface="Open Sans"/>
                <a:sym typeface="Arial"/>
              </a:rPr>
              <a:t>Get end-to-end visibility </a:t>
            </a:r>
          </a:p>
        </p:txBody>
      </p:sp>
      <p:sp>
        <p:nvSpPr>
          <p:cNvPr id="4" name="TextBox 20">
            <a:extLst>
              <a:ext uri="{FF2B5EF4-FFF2-40B4-BE49-F238E27FC236}">
                <a16:creationId xmlns:a16="http://schemas.microsoft.com/office/drawing/2014/main" id="{6468DBC6-2F13-4965-B2C0-4DC334816B0D}"/>
              </a:ext>
            </a:extLst>
          </p:cNvPr>
          <p:cNvSpPr txBox="1"/>
          <p:nvPr/>
        </p:nvSpPr>
        <p:spPr>
          <a:xfrm>
            <a:off x="6909895" y="1162533"/>
            <a:ext cx="208266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A">
                    <a:lumMod val="25000"/>
                  </a:srgbClr>
                </a:solidFill>
                <a:effectLst/>
                <a:uLnTx/>
                <a:uFillTx/>
                <a:latin typeface="+mj-lt"/>
                <a:cs typeface="Open Sans"/>
                <a:sym typeface="Arial"/>
              </a:rPr>
              <a:t>Sales &amp; Operations Planning</a:t>
            </a:r>
            <a:br>
              <a:rPr kumimoji="0" lang="en-US" sz="1400" b="0" i="0" u="none" strike="noStrike" kern="0" cap="none" spc="0" normalizeH="0" baseline="0" noProof="0" dirty="0">
                <a:ln>
                  <a:noFill/>
                </a:ln>
                <a:solidFill>
                  <a:srgbClr val="000000"/>
                </a:solidFill>
                <a:effectLst/>
                <a:uLnTx/>
                <a:uFillTx/>
                <a:latin typeface="+mj-lt"/>
                <a:cs typeface="Arial"/>
                <a:sym typeface="Arial"/>
              </a:rPr>
            </a:br>
            <a:r>
              <a:rPr kumimoji="0" lang="en-US" sz="1200" b="0" i="1" u="none" strike="noStrike" kern="0" cap="none" spc="0" normalizeH="0" baseline="0" noProof="0" dirty="0">
                <a:ln>
                  <a:noFill/>
                </a:ln>
                <a:solidFill>
                  <a:srgbClr val="6667AB"/>
                </a:solidFill>
                <a:effectLst/>
                <a:uLnTx/>
                <a:uFillTx/>
                <a:latin typeface="+mj-lt"/>
                <a:cs typeface="Open Sans"/>
                <a:sym typeface="Arial"/>
              </a:rPr>
              <a:t>Tactical</a:t>
            </a:r>
            <a:r>
              <a:rPr kumimoji="0" lang="en-US" sz="1200" b="0" i="1" u="none" strike="noStrike" kern="0" cap="none" spc="0" normalizeH="0" baseline="0" noProof="0" dirty="0">
                <a:ln>
                  <a:noFill/>
                </a:ln>
                <a:solidFill>
                  <a:srgbClr val="595959"/>
                </a:solidFill>
                <a:effectLst/>
                <a:uLnTx/>
                <a:uFillTx/>
                <a:latin typeface="+mj-lt"/>
                <a:cs typeface="Open Sans"/>
                <a:sym typeface="Arial"/>
              </a:rPr>
              <a:t> and </a:t>
            </a:r>
            <a:r>
              <a:rPr kumimoji="0" lang="en-US" sz="1200" b="0" i="1" u="none" strike="noStrike" kern="0" cap="none" spc="0" normalizeH="0" baseline="0" noProof="0" dirty="0">
                <a:ln>
                  <a:noFill/>
                </a:ln>
                <a:solidFill>
                  <a:srgbClr val="6667AB"/>
                </a:solidFill>
                <a:effectLst/>
                <a:uLnTx/>
                <a:uFillTx/>
                <a:latin typeface="+mj-lt"/>
                <a:cs typeface="Open Sans"/>
                <a:sym typeface="Arial"/>
              </a:rPr>
              <a:t>strategic</a:t>
            </a:r>
            <a:r>
              <a:rPr kumimoji="0" lang="en-US" sz="1200" b="0" i="1" u="none" strike="noStrike" kern="0" cap="none" spc="0" normalizeH="0" baseline="0" noProof="0" dirty="0">
                <a:ln>
                  <a:noFill/>
                </a:ln>
                <a:solidFill>
                  <a:srgbClr val="595959"/>
                </a:solidFill>
                <a:effectLst/>
                <a:uLnTx/>
                <a:uFillTx/>
                <a:latin typeface="+mj-lt"/>
                <a:cs typeface="Open Sans"/>
                <a:sym typeface="Arial"/>
              </a:rPr>
              <a:t> ranges</a:t>
            </a:r>
            <a:br>
              <a:rPr kumimoji="0" lang="en-US" sz="1400" b="0" i="1" u="none" strike="noStrike" kern="0" cap="none" spc="0" normalizeH="0" baseline="0" noProof="0" dirty="0">
                <a:ln>
                  <a:noFill/>
                </a:ln>
                <a:solidFill>
                  <a:srgbClr val="000000"/>
                </a:solidFill>
                <a:effectLst/>
                <a:uLnTx/>
                <a:uFillTx/>
                <a:latin typeface="+mj-lt"/>
                <a:cs typeface="Arial"/>
                <a:sym typeface="Arial"/>
              </a:rPr>
            </a:br>
            <a:r>
              <a:rPr kumimoji="0" lang="en-US" sz="1400" b="0" i="1" u="none" strike="noStrike" kern="0" cap="none" spc="0" normalizeH="0" baseline="0" noProof="0" dirty="0">
                <a:ln>
                  <a:noFill/>
                </a:ln>
                <a:solidFill>
                  <a:srgbClr val="595959"/>
                </a:solidFill>
                <a:effectLst/>
                <a:uLnTx/>
                <a:uFillTx/>
                <a:latin typeface="+mj-lt"/>
                <a:cs typeface="Open Sans"/>
                <a:sym typeface="Arial"/>
              </a:rPr>
              <a:t>Automatically adapt to market changes  </a:t>
            </a:r>
          </a:p>
        </p:txBody>
      </p:sp>
      <p:sp>
        <p:nvSpPr>
          <p:cNvPr id="5" name="TextBox 22">
            <a:extLst>
              <a:ext uri="{FF2B5EF4-FFF2-40B4-BE49-F238E27FC236}">
                <a16:creationId xmlns:a16="http://schemas.microsoft.com/office/drawing/2014/main" id="{451EF515-4D8F-4BC1-8F1E-2037DA4CD8EA}"/>
              </a:ext>
            </a:extLst>
          </p:cNvPr>
          <p:cNvSpPr txBox="1"/>
          <p:nvPr/>
        </p:nvSpPr>
        <p:spPr>
          <a:xfrm>
            <a:off x="4337053" y="2520649"/>
            <a:ext cx="1950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400" b="0" i="0" u="none" strike="noStrike" kern="0" cap="none" spc="0" normalizeH="0" baseline="0" noProof="0" dirty="0">
                <a:ln>
                  <a:noFill/>
                </a:ln>
                <a:solidFill>
                  <a:srgbClr val="44546A">
                    <a:lumMod val="25000"/>
                  </a:srgbClr>
                </a:solidFill>
                <a:effectLst/>
                <a:uLnTx/>
                <a:uFillTx/>
                <a:latin typeface="+mj-lt"/>
                <a:cs typeface="Open Sans"/>
                <a:sym typeface="Arial"/>
              </a:rPr>
              <a:t>Model configuration</a:t>
            </a:r>
          </a:p>
        </p:txBody>
      </p:sp>
      <p:sp>
        <p:nvSpPr>
          <p:cNvPr id="6" name="TextBox 23">
            <a:extLst>
              <a:ext uri="{FF2B5EF4-FFF2-40B4-BE49-F238E27FC236}">
                <a16:creationId xmlns:a16="http://schemas.microsoft.com/office/drawing/2014/main" id="{BEE4DB75-033F-45FD-A2BA-64C456A14B31}"/>
              </a:ext>
            </a:extLst>
          </p:cNvPr>
          <p:cNvSpPr txBox="1"/>
          <p:nvPr/>
        </p:nvSpPr>
        <p:spPr>
          <a:xfrm>
            <a:off x="9630304" y="2412927"/>
            <a:ext cx="259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400" b="0" i="0" u="none" strike="noStrike" kern="0" cap="none" spc="0" normalizeH="0" baseline="0" noProof="0" dirty="0">
                <a:ln>
                  <a:noFill/>
                </a:ln>
                <a:solidFill>
                  <a:srgbClr val="44546A">
                    <a:lumMod val="25000"/>
                  </a:srgbClr>
                </a:solidFill>
                <a:effectLst/>
                <a:uLnTx/>
                <a:uFillTx/>
                <a:latin typeface="+mj-lt"/>
                <a:cs typeface="Open Sans"/>
                <a:sym typeface="Arial"/>
              </a:rPr>
              <a:t>Performance analysis and future model projection</a:t>
            </a:r>
          </a:p>
        </p:txBody>
      </p:sp>
      <p:sp>
        <p:nvSpPr>
          <p:cNvPr id="7" name="TextBox 25">
            <a:extLst>
              <a:ext uri="{FF2B5EF4-FFF2-40B4-BE49-F238E27FC236}">
                <a16:creationId xmlns:a16="http://schemas.microsoft.com/office/drawing/2014/main" id="{5EF12A9E-4D88-4514-91EA-E05E275651BF}"/>
              </a:ext>
            </a:extLst>
          </p:cNvPr>
          <p:cNvSpPr txBox="1"/>
          <p:nvPr/>
        </p:nvSpPr>
        <p:spPr>
          <a:xfrm>
            <a:off x="6334291" y="3066190"/>
            <a:ext cx="32338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A">
                    <a:lumMod val="25000"/>
                  </a:srgbClr>
                </a:solidFill>
                <a:effectLst/>
                <a:uLnTx/>
                <a:uFillTx/>
                <a:latin typeface="+mj-lt"/>
                <a:cs typeface="Open Sans"/>
                <a:sym typeface="Arial"/>
              </a:rPr>
              <a:t>Demand Driven Operating Model</a:t>
            </a:r>
          </a:p>
        </p:txBody>
      </p:sp>
      <p:sp>
        <p:nvSpPr>
          <p:cNvPr id="8" name="TextBox 29">
            <a:extLst>
              <a:ext uri="{FF2B5EF4-FFF2-40B4-BE49-F238E27FC236}">
                <a16:creationId xmlns:a16="http://schemas.microsoft.com/office/drawing/2014/main" id="{D5593C0F-9E2F-4F4E-B2D9-A2D989F29B1F}"/>
              </a:ext>
            </a:extLst>
          </p:cNvPr>
          <p:cNvSpPr txBox="1"/>
          <p:nvPr/>
        </p:nvSpPr>
        <p:spPr>
          <a:xfrm>
            <a:off x="5472975" y="4663585"/>
            <a:ext cx="18479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A">
                    <a:lumMod val="25000"/>
                  </a:srgbClr>
                </a:solidFill>
                <a:effectLst/>
                <a:uLnTx/>
                <a:uFillTx/>
                <a:latin typeface="+mj-lt"/>
                <a:cs typeface="Open Sans"/>
                <a:sym typeface="Arial"/>
              </a:rPr>
              <a:t>Materials Planning</a:t>
            </a:r>
            <a:br>
              <a:rPr kumimoji="0" lang="en-US" sz="1400" b="0" i="0" u="none" strike="noStrike" kern="0" cap="none" spc="0" normalizeH="0" baseline="0" noProof="0" dirty="0">
                <a:ln>
                  <a:noFill/>
                </a:ln>
                <a:solidFill>
                  <a:srgbClr val="000000"/>
                </a:solidFill>
                <a:effectLst/>
                <a:uLnTx/>
                <a:uFillTx/>
                <a:latin typeface="+mj-lt"/>
                <a:cs typeface="Arial"/>
                <a:sym typeface="Arial"/>
              </a:rPr>
            </a:br>
            <a:r>
              <a:rPr kumimoji="0" lang="en-US" sz="1200" b="0" i="1" u="none" strike="noStrike" kern="0" cap="none" spc="0" normalizeH="0" baseline="0" noProof="0" dirty="0">
                <a:ln>
                  <a:noFill/>
                </a:ln>
                <a:solidFill>
                  <a:srgbClr val="6667AB"/>
                </a:solidFill>
                <a:effectLst/>
                <a:uLnTx/>
                <a:uFillTx/>
                <a:latin typeface="+mj-lt"/>
                <a:cs typeface="Open Sans"/>
                <a:sym typeface="Arial"/>
              </a:rPr>
              <a:t>Operational</a:t>
            </a:r>
            <a:r>
              <a:rPr kumimoji="0" lang="en-US" sz="1200" b="0" i="1" u="none" strike="noStrike" kern="0" cap="none" spc="0" normalizeH="0" baseline="0" noProof="0" dirty="0">
                <a:ln>
                  <a:noFill/>
                </a:ln>
                <a:solidFill>
                  <a:srgbClr val="595959"/>
                </a:solidFill>
                <a:effectLst/>
                <a:uLnTx/>
                <a:uFillTx/>
                <a:latin typeface="+mj-lt"/>
                <a:cs typeface="Open Sans"/>
                <a:sym typeface="Arial"/>
              </a:rPr>
              <a:t> range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595959"/>
                </a:solidFill>
                <a:effectLst/>
                <a:uLnTx/>
                <a:uFillTx/>
                <a:latin typeface="+mj-lt"/>
                <a:cs typeface="Open Sans"/>
                <a:sym typeface="Arial"/>
              </a:rPr>
              <a:t>Optimize your material flow</a:t>
            </a:r>
          </a:p>
        </p:txBody>
      </p:sp>
      <p:sp>
        <p:nvSpPr>
          <p:cNvPr id="9" name="Google Shape;98;p43">
            <a:extLst>
              <a:ext uri="{FF2B5EF4-FFF2-40B4-BE49-F238E27FC236}">
                <a16:creationId xmlns:a16="http://schemas.microsoft.com/office/drawing/2014/main" id="{CC3E3D54-05DE-4539-8175-25FDFAD5FFE9}"/>
              </a:ext>
            </a:extLst>
          </p:cNvPr>
          <p:cNvSpPr txBox="1"/>
          <p:nvPr/>
        </p:nvSpPr>
        <p:spPr>
          <a:xfrm>
            <a:off x="2614181" y="4814481"/>
            <a:ext cx="2310802"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ACTUAL DEMAND</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Tree>
    <p:custDataLst>
      <p:tags r:id="rId1"/>
    </p:custDataLst>
    <p:extLst>
      <p:ext uri="{BB962C8B-B14F-4D97-AF65-F5344CB8AC3E}">
        <p14:creationId xmlns:p14="http://schemas.microsoft.com/office/powerpoint/2010/main" val="93902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6741E5FC-94F7-4540-896E-AC2A55CA134D}"/>
              </a:ext>
            </a:extLst>
          </p:cNvPr>
          <p:cNvSpPr txBox="1"/>
          <p:nvPr/>
        </p:nvSpPr>
        <p:spPr>
          <a:xfrm>
            <a:off x="948214" y="909946"/>
            <a:ext cx="1786282" cy="251551"/>
          </a:xfrm>
          <a:prstGeom prst="rect">
            <a:avLst/>
          </a:prstGeom>
          <a:solidFill>
            <a:srgbClr val="E56A5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a:ln>
                  <a:noFill/>
                </a:ln>
                <a:solidFill>
                  <a:prstClr val="white"/>
                </a:solidFill>
                <a:effectLst/>
                <a:uLnTx/>
                <a:uFillTx/>
                <a:latin typeface="+mj-lt"/>
                <a:ea typeface="DIN 2014 Bold" panose="020B0504020202020204" pitchFamily="34" charset="77"/>
                <a:cs typeface="Poppins Medium"/>
                <a:sym typeface="Poppins Medium"/>
              </a:rPr>
              <a:t>OUR VISION</a:t>
            </a:r>
            <a:endParaRPr kumimoji="0" sz="1400" b="0" i="0" u="none" strike="noStrike" kern="0" cap="none" spc="600" normalizeH="0" baseline="0" noProof="0">
              <a:ln>
                <a:noFill/>
              </a:ln>
              <a:solidFill>
                <a:srgbClr val="000000"/>
              </a:solidFill>
              <a:effectLst/>
              <a:uLnTx/>
              <a:uFillTx/>
              <a:latin typeface="+mj-lt"/>
              <a:ea typeface="DIN 2014 Bold" panose="020B0504020202020204" pitchFamily="34" charset="77"/>
              <a:cs typeface="Arial"/>
              <a:sym typeface="Arial"/>
            </a:endParaRPr>
          </a:p>
        </p:txBody>
      </p:sp>
      <p:sp>
        <p:nvSpPr>
          <p:cNvPr id="3" name="Google Shape;583;p58">
            <a:extLst>
              <a:ext uri="{FF2B5EF4-FFF2-40B4-BE49-F238E27FC236}">
                <a16:creationId xmlns:a16="http://schemas.microsoft.com/office/drawing/2014/main" id="{EA348DFF-B7E7-4235-97F4-A4B2A16F3B84}"/>
              </a:ext>
            </a:extLst>
          </p:cNvPr>
          <p:cNvSpPr txBox="1"/>
          <p:nvPr/>
        </p:nvSpPr>
        <p:spPr>
          <a:xfrm>
            <a:off x="199549" y="1422608"/>
            <a:ext cx="5247094" cy="10377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42386E"/>
                </a:solidFill>
                <a:effectLst/>
                <a:uLnTx/>
                <a:uFillTx/>
                <a:latin typeface="+mj-lt"/>
                <a:ea typeface="DIN 2014" panose="020B0504020202020204" pitchFamily="34" charset="77"/>
                <a:cs typeface="Poppins SemiBold"/>
                <a:sym typeface="Poppins SemiBold"/>
              </a:rPr>
              <a:t>Intuiflow</a:t>
            </a:r>
            <a:r>
              <a:rPr kumimoji="0" lang="en-US" sz="28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 - Inspired by Innovation</a:t>
            </a:r>
          </a:p>
        </p:txBody>
      </p:sp>
      <p:pic>
        <p:nvPicPr>
          <p:cNvPr id="4" name="Picture Placeholder 6">
            <a:extLst>
              <a:ext uri="{FF2B5EF4-FFF2-40B4-BE49-F238E27FC236}">
                <a16:creationId xmlns:a16="http://schemas.microsoft.com/office/drawing/2014/main" id="{FC3F74E6-4BB9-4507-86E6-D0C4EB436B5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6259079" y="1032591"/>
            <a:ext cx="4983482" cy="4983480"/>
          </a:xfrm>
          <a:custGeom>
            <a:avLst/>
            <a:gdLst>
              <a:gd name="connsiteX0" fmla="*/ 2583458 w 5166915"/>
              <a:gd name="connsiteY0" fmla="*/ 0 h 5166915"/>
              <a:gd name="connsiteX1" fmla="*/ 3372176 w 5166915"/>
              <a:gd name="connsiteY1" fmla="*/ 326697 h 5166915"/>
              <a:gd name="connsiteX2" fmla="*/ 4840218 w 5166915"/>
              <a:gd name="connsiteY2" fmla="*/ 1794739 h 5166915"/>
              <a:gd name="connsiteX3" fmla="*/ 4840218 w 5166915"/>
              <a:gd name="connsiteY3" fmla="*/ 3372176 h 5166915"/>
              <a:gd name="connsiteX4" fmla="*/ 3372176 w 5166915"/>
              <a:gd name="connsiteY4" fmla="*/ 4840218 h 5166915"/>
              <a:gd name="connsiteX5" fmla="*/ 1794740 w 5166915"/>
              <a:gd name="connsiteY5" fmla="*/ 4840218 h 5166915"/>
              <a:gd name="connsiteX6" fmla="*/ 326698 w 5166915"/>
              <a:gd name="connsiteY6" fmla="*/ 3372176 h 5166915"/>
              <a:gd name="connsiteX7" fmla="*/ 326698 w 5166915"/>
              <a:gd name="connsiteY7" fmla="*/ 1794739 h 5166915"/>
              <a:gd name="connsiteX8" fmla="*/ 1794740 w 5166915"/>
              <a:gd name="connsiteY8" fmla="*/ 326697 h 5166915"/>
              <a:gd name="connsiteX9" fmla="*/ 2583458 w 5166915"/>
              <a:gd name="connsiteY9" fmla="*/ 0 h 51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6915" h="5166915">
                <a:moveTo>
                  <a:pt x="2583458" y="0"/>
                </a:moveTo>
                <a:cubicBezTo>
                  <a:pt x="2868918" y="0"/>
                  <a:pt x="3154377" y="108899"/>
                  <a:pt x="3372176" y="326697"/>
                </a:cubicBezTo>
                <a:lnTo>
                  <a:pt x="4840218" y="1794739"/>
                </a:lnTo>
                <a:cubicBezTo>
                  <a:pt x="5275815" y="2230336"/>
                  <a:pt x="5275815" y="2936579"/>
                  <a:pt x="4840218" y="3372176"/>
                </a:cubicBezTo>
                <a:lnTo>
                  <a:pt x="3372176" y="4840218"/>
                </a:lnTo>
                <a:cubicBezTo>
                  <a:pt x="2936579" y="5275815"/>
                  <a:pt x="2230336" y="5275815"/>
                  <a:pt x="1794740" y="4840218"/>
                </a:cubicBezTo>
                <a:lnTo>
                  <a:pt x="326698" y="3372176"/>
                </a:lnTo>
                <a:cubicBezTo>
                  <a:pt x="-108899" y="2936579"/>
                  <a:pt x="-108899" y="2230336"/>
                  <a:pt x="326698" y="1794739"/>
                </a:cubicBezTo>
                <a:lnTo>
                  <a:pt x="1794740" y="326697"/>
                </a:lnTo>
                <a:cubicBezTo>
                  <a:pt x="2012538" y="108899"/>
                  <a:pt x="2297998" y="0"/>
                  <a:pt x="2583458" y="0"/>
                </a:cubicBezTo>
                <a:close/>
              </a:path>
            </a:pathLst>
          </a:custGeom>
          <a:solidFill>
            <a:schemeClr val="bg1">
              <a:lumMod val="25000"/>
            </a:schemeClr>
          </a:solidFill>
        </p:spPr>
      </p:pic>
      <p:sp>
        <p:nvSpPr>
          <p:cNvPr id="6" name="TextBox 1">
            <a:extLst>
              <a:ext uri="{FF2B5EF4-FFF2-40B4-BE49-F238E27FC236}">
                <a16:creationId xmlns:a16="http://schemas.microsoft.com/office/drawing/2014/main" id="{0E341952-1B41-44BA-AA9F-E2355AF30DFA}"/>
              </a:ext>
            </a:extLst>
          </p:cNvPr>
          <p:cNvSpPr txBox="1"/>
          <p:nvPr/>
        </p:nvSpPr>
        <p:spPr>
          <a:xfrm>
            <a:off x="199549" y="2629328"/>
            <a:ext cx="495646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
                <a:srgbClr val="252A36"/>
              </a:buClr>
              <a:buSzPts val="1050"/>
              <a:buFont typeface="Arial"/>
              <a:buNone/>
              <a:tabLst/>
              <a:defRPr/>
            </a:pPr>
            <a:r>
              <a:rPr lang="en-US" sz="2400" kern="1200" dirty="0">
                <a:solidFill>
                  <a:schemeClr val="tx1"/>
                </a:solidFill>
                <a:latin typeface="+mj-lt"/>
                <a:ea typeface="+mn-ea"/>
                <a:cs typeface="+mn-cs"/>
              </a:rPr>
              <a:t>Planning with </a:t>
            </a:r>
            <a:r>
              <a:rPr lang="en-US" sz="2400" kern="1200" dirty="0" err="1">
                <a:solidFill>
                  <a:schemeClr val="tx1"/>
                </a:solidFill>
                <a:latin typeface="+mj-lt"/>
                <a:ea typeface="+mn-ea"/>
                <a:cs typeface="+mn-cs"/>
              </a:rPr>
              <a:t>Intuiflow</a:t>
            </a:r>
            <a:r>
              <a:rPr lang="en-US" sz="2400" kern="1200" dirty="0">
                <a:solidFill>
                  <a:schemeClr val="tx1"/>
                </a:solidFill>
                <a:latin typeface="+mj-lt"/>
                <a:ea typeface="+mn-ea"/>
                <a:cs typeface="+mn-cs"/>
              </a:rPr>
              <a:t> is like flying in SpaceX Dragon capsule</a:t>
            </a:r>
          </a:p>
        </p:txBody>
      </p:sp>
      <p:sp>
        <p:nvSpPr>
          <p:cNvPr id="8" name="TextBox 16">
            <a:extLst>
              <a:ext uri="{FF2B5EF4-FFF2-40B4-BE49-F238E27FC236}">
                <a16:creationId xmlns:a16="http://schemas.microsoft.com/office/drawing/2014/main" id="{10EDE722-B963-4982-A3E1-453CDE52B870}"/>
              </a:ext>
            </a:extLst>
          </p:cNvPr>
          <p:cNvSpPr txBox="1"/>
          <p:nvPr/>
        </p:nvSpPr>
        <p:spPr>
          <a:xfrm>
            <a:off x="489673" y="3941635"/>
            <a:ext cx="4750237" cy="2015936"/>
          </a:xfrm>
          <a:prstGeom prst="rect">
            <a:avLst/>
          </a:prstGeom>
          <a:noFill/>
        </p:spPr>
        <p:txBody>
          <a:bodyPr wrap="square" rtlCol="0">
            <a:spAutoFit/>
          </a:bodyPr>
          <a:lstStyle/>
          <a:p>
            <a:pPr marL="514350" lvl="1" indent="-514350">
              <a:spcBef>
                <a:spcPts val="1800"/>
              </a:spcBef>
              <a:buClr>
                <a:srgbClr val="46297A"/>
              </a:buClr>
              <a:buBlip>
                <a:blip r:embed="rId4"/>
              </a:buBlip>
              <a:defRPr/>
            </a:pPr>
            <a:r>
              <a:rPr lang="en-US" sz="2000" kern="1200" dirty="0">
                <a:solidFill>
                  <a:srgbClr val="252A36"/>
                </a:solidFill>
                <a:latin typeface="+mj-lt"/>
                <a:ea typeface="+mn-ea"/>
                <a:cs typeface="+mn-cs"/>
              </a:rPr>
              <a:t>Demand Driven Methods</a:t>
            </a:r>
          </a:p>
          <a:p>
            <a:pPr marL="514350" lvl="1" indent="-514350">
              <a:spcBef>
                <a:spcPts val="1800"/>
              </a:spcBef>
              <a:buClr>
                <a:srgbClr val="46297A"/>
              </a:buClr>
              <a:buBlip>
                <a:blip r:embed="rId4"/>
              </a:buBlip>
              <a:defRPr/>
            </a:pPr>
            <a:r>
              <a:rPr lang="en-US" sz="2000" kern="1200" dirty="0">
                <a:solidFill>
                  <a:srgbClr val="252A36"/>
                </a:solidFill>
                <a:latin typeface="+mj-lt"/>
                <a:ea typeface="+mn-ea"/>
                <a:cs typeface="+mn-cs"/>
              </a:rPr>
              <a:t>Automated</a:t>
            </a:r>
          </a:p>
          <a:p>
            <a:pPr marL="514350" lvl="1" indent="-514350">
              <a:spcBef>
                <a:spcPts val="1800"/>
              </a:spcBef>
              <a:buClr>
                <a:srgbClr val="46297A"/>
              </a:buClr>
              <a:buBlip>
                <a:blip r:embed="rId4"/>
              </a:buBlip>
              <a:defRPr/>
            </a:pPr>
            <a:r>
              <a:rPr lang="en-US" sz="2000" kern="1200" dirty="0">
                <a:solidFill>
                  <a:srgbClr val="252A36"/>
                </a:solidFill>
                <a:latin typeface="+mj-lt"/>
                <a:ea typeface="+mn-ea"/>
                <a:cs typeface="+mn-cs"/>
              </a:rPr>
              <a:t>User Friendly</a:t>
            </a:r>
          </a:p>
          <a:p>
            <a:pPr marL="514350" lvl="1" indent="-514350">
              <a:spcBef>
                <a:spcPts val="1800"/>
              </a:spcBef>
              <a:buClr>
                <a:srgbClr val="46297A"/>
              </a:buClr>
              <a:buBlip>
                <a:blip r:embed="rId4"/>
              </a:buBlip>
              <a:defRPr/>
            </a:pPr>
            <a:r>
              <a:rPr lang="en-US" sz="2000" kern="1200" dirty="0">
                <a:solidFill>
                  <a:srgbClr val="252A36"/>
                </a:solidFill>
                <a:latin typeface="+mj-lt"/>
                <a:ea typeface="+mn-ea"/>
                <a:cs typeface="+mn-cs"/>
              </a:rPr>
              <a:t>AI/ML Enabled</a:t>
            </a:r>
          </a:p>
        </p:txBody>
      </p:sp>
      <p:sp>
        <p:nvSpPr>
          <p:cNvPr id="5" name="TextBox 4">
            <a:extLst>
              <a:ext uri="{FF2B5EF4-FFF2-40B4-BE49-F238E27FC236}">
                <a16:creationId xmlns:a16="http://schemas.microsoft.com/office/drawing/2014/main" id="{E3B73151-2718-E22F-B487-B725EB0A3D3D}"/>
              </a:ext>
            </a:extLst>
          </p:cNvPr>
          <p:cNvSpPr txBox="1"/>
          <p:nvPr/>
        </p:nvSpPr>
        <p:spPr>
          <a:xfrm>
            <a:off x="7232073" y="1936865"/>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a:solidFill>
                <a:srgbClr val="595959"/>
              </a:solidFill>
              <a:latin typeface="DIN 2014" panose="020B0504020202020204" pitchFamily="34" charset="77"/>
              <a:ea typeface="DIN 2014" panose="020B0504020202020204" pitchFamily="34" charset="77"/>
              <a:cs typeface="Open Sans"/>
              <a:sym typeface="Open Sans"/>
            </a:endParaRPr>
          </a:p>
        </p:txBody>
      </p:sp>
      <p:sp>
        <p:nvSpPr>
          <p:cNvPr id="7" name="TextBox 6">
            <a:extLst>
              <a:ext uri="{FF2B5EF4-FFF2-40B4-BE49-F238E27FC236}">
                <a16:creationId xmlns:a16="http://schemas.microsoft.com/office/drawing/2014/main" id="{EABA94EA-9B73-F00A-14B5-6844B97C864A}"/>
              </a:ext>
            </a:extLst>
          </p:cNvPr>
          <p:cNvSpPr txBox="1"/>
          <p:nvPr/>
        </p:nvSpPr>
        <p:spPr>
          <a:xfrm>
            <a:off x="7107382" y="1803862"/>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a:solidFill>
                <a:srgbClr val="595959"/>
              </a:solidFill>
              <a:latin typeface="DIN 2014" panose="020B0504020202020204" pitchFamily="34" charset="77"/>
              <a:ea typeface="DIN 2014" panose="020B0504020202020204" pitchFamily="34" charset="77"/>
              <a:cs typeface="Open Sans"/>
              <a:sym typeface="Open Sans"/>
            </a:endParaRPr>
          </a:p>
        </p:txBody>
      </p:sp>
    </p:spTree>
    <p:custDataLst>
      <p:tags r:id="rId1"/>
    </p:custDataLst>
    <p:extLst>
      <p:ext uri="{BB962C8B-B14F-4D97-AF65-F5344CB8AC3E}">
        <p14:creationId xmlns:p14="http://schemas.microsoft.com/office/powerpoint/2010/main" val="204814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A556DDA8-978E-4CB2-ACAE-80E5EAA809AF}"/>
              </a:ext>
            </a:extLst>
          </p:cNvPr>
          <p:cNvSpPr txBox="1"/>
          <p:nvPr/>
        </p:nvSpPr>
        <p:spPr>
          <a:xfrm>
            <a:off x="162614" y="1019063"/>
            <a:ext cx="2799661" cy="7039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DIN 2014 Bold" panose="020B0504020202020204" pitchFamily="34" charset="77"/>
                <a:ea typeface="DIN 2014 Bold" panose="020B0504020202020204" pitchFamily="34" charset="77"/>
                <a:cs typeface="Poppins Medium"/>
                <a:sym typeface="Poppins Medium"/>
              </a:rPr>
              <a:t>PRODUCT FEATURES</a:t>
            </a:r>
            <a:endParaRPr kumimoji="0" lang="en-US" sz="1000" b="0" i="0" u="none" strike="noStrike" kern="0" cap="none" spc="600" normalizeH="0" baseline="0" noProof="0" dirty="0">
              <a:ln>
                <a:noFill/>
              </a:ln>
              <a:solidFill>
                <a:srgbClr val="000000"/>
              </a:solidFill>
              <a:effectLst/>
              <a:uLnTx/>
              <a:uFillTx/>
              <a:latin typeface="DIN 2014 Bold" panose="020B0504020202020204" pitchFamily="34" charset="77"/>
              <a:ea typeface="DIN 2014 Bold" panose="020B0504020202020204" pitchFamily="34" charset="77"/>
              <a:cs typeface="Arial"/>
              <a:sym typeface="Arial"/>
            </a:endParaRPr>
          </a:p>
        </p:txBody>
      </p:sp>
      <p:sp>
        <p:nvSpPr>
          <p:cNvPr id="3" name="Google Shape;871;p69">
            <a:extLst>
              <a:ext uri="{FF2B5EF4-FFF2-40B4-BE49-F238E27FC236}">
                <a16:creationId xmlns:a16="http://schemas.microsoft.com/office/drawing/2014/main" id="{76AA894B-B131-4E3C-93AE-FBBB3E6309F0}"/>
              </a:ext>
            </a:extLst>
          </p:cNvPr>
          <p:cNvSpPr txBox="1"/>
          <p:nvPr/>
        </p:nvSpPr>
        <p:spPr>
          <a:xfrm>
            <a:off x="1319298" y="2225251"/>
            <a:ext cx="2539024" cy="205631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t>MATERIALS PLANNING</a:t>
            </a:r>
            <a:endParaRPr kumimoji="0" sz="1100" b="0" i="0" u="none" strike="noStrike" kern="0" cap="none" spc="0" normalizeH="0" baseline="0" noProof="0" dirty="0">
              <a:ln>
                <a:noFill/>
              </a:ln>
              <a:solidFill>
                <a:srgbClr val="4EC3E0"/>
              </a:solidFill>
              <a:effectLst/>
              <a:uLnTx/>
              <a:uFillTx/>
              <a:latin typeface="+mj-lt"/>
              <a:cs typeface="Arial"/>
              <a:sym typeface="Arial"/>
            </a:endParaRPr>
          </a:p>
        </p:txBody>
      </p:sp>
      <p:sp>
        <p:nvSpPr>
          <p:cNvPr id="4" name="Google Shape;873;p69">
            <a:extLst>
              <a:ext uri="{FF2B5EF4-FFF2-40B4-BE49-F238E27FC236}">
                <a16:creationId xmlns:a16="http://schemas.microsoft.com/office/drawing/2014/main" id="{C4615C21-4C1F-4BA9-8FB6-95DA05B97229}"/>
              </a:ext>
            </a:extLst>
          </p:cNvPr>
          <p:cNvSpPr txBox="1"/>
          <p:nvPr/>
        </p:nvSpPr>
        <p:spPr>
          <a:xfrm>
            <a:off x="1319298" y="3058678"/>
            <a:ext cx="2411982" cy="261625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Improve materials planning by shifting from a forecast-driven to a sales-driven planning approach.</a:t>
            </a: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endPar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Align replenishment to true market demand </a:t>
            </a: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endPar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endPar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endPar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Enhance service levels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Free up working capital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Optimize inventory</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Shorten lead times</a:t>
            </a:r>
          </a:p>
        </p:txBody>
      </p:sp>
      <p:sp>
        <p:nvSpPr>
          <p:cNvPr id="5" name="Google Shape;871;p69">
            <a:extLst>
              <a:ext uri="{FF2B5EF4-FFF2-40B4-BE49-F238E27FC236}">
                <a16:creationId xmlns:a16="http://schemas.microsoft.com/office/drawing/2014/main" id="{F6D5A194-E9F4-4994-963E-B5CE175D5217}"/>
              </a:ext>
            </a:extLst>
          </p:cNvPr>
          <p:cNvSpPr txBox="1"/>
          <p:nvPr/>
        </p:nvSpPr>
        <p:spPr>
          <a:xfrm>
            <a:off x="4551052" y="2225251"/>
            <a:ext cx="2539024" cy="17661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4EC3E0"/>
                </a:solidFill>
                <a:effectLst/>
                <a:uLnTx/>
                <a:uFillTx/>
                <a:latin typeface="+mj-lt"/>
                <a:cs typeface="Open Sans"/>
                <a:sym typeface="Open Sans"/>
              </a:rPr>
              <a:t>SCHEDULING &amp; EXECUTION</a:t>
            </a:r>
            <a:endParaRPr kumimoji="0" lang="en-US" sz="1100" b="0" i="0" u="none" strike="noStrike" kern="0" cap="none" spc="0" normalizeH="0" baseline="0" noProof="0" dirty="0">
              <a:ln>
                <a:noFill/>
              </a:ln>
              <a:solidFill>
                <a:srgbClr val="4EC3E0"/>
              </a:solidFill>
              <a:effectLst/>
              <a:uLnTx/>
              <a:uFillTx/>
              <a:latin typeface="+mj-lt"/>
              <a:cs typeface="Arial"/>
              <a:sym typeface="Arial"/>
            </a:endParaRPr>
          </a:p>
        </p:txBody>
      </p:sp>
      <p:sp>
        <p:nvSpPr>
          <p:cNvPr id="6" name="Google Shape;873;p69">
            <a:extLst>
              <a:ext uri="{FF2B5EF4-FFF2-40B4-BE49-F238E27FC236}">
                <a16:creationId xmlns:a16="http://schemas.microsoft.com/office/drawing/2014/main" id="{B05C921D-AF03-408F-A3BC-F5E6CBE3574B}"/>
              </a:ext>
            </a:extLst>
          </p:cNvPr>
          <p:cNvSpPr txBox="1"/>
          <p:nvPr/>
        </p:nvSpPr>
        <p:spPr>
          <a:xfrm>
            <a:off x="4551052" y="3058678"/>
            <a:ext cx="2411982" cy="261625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Improve due date performance on production orders through market-driven prioritization:</a:t>
            </a:r>
            <a:b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br>
            <a:b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b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Model</a:t>
            </a: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Schedule</a:t>
            </a: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Execute</a:t>
            </a:r>
          </a:p>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Continuous improvement</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endPar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cs typeface="Open Sans"/>
                <a:sym typeface="Open Sans"/>
              </a:rPr>
              <a:t>Increase productivity</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cs typeface="Open Sans"/>
                <a:sym typeface="Open Sans"/>
              </a:rPr>
              <a:t>Model and synchronize resources</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cs typeface="Open Sans"/>
                <a:sym typeface="Open Sans"/>
              </a:rPr>
              <a:t>Improve operational stability </a:t>
            </a:r>
            <a:br>
              <a:rPr kumimoji="0" lang="en-US" sz="1100" b="0" i="1" u="none" strike="noStrike" kern="0" cap="none" spc="0" normalizeH="0" baseline="0" noProof="0" dirty="0">
                <a:ln>
                  <a:noFill/>
                </a:ln>
                <a:solidFill>
                  <a:srgbClr val="595959"/>
                </a:solidFill>
                <a:effectLst/>
                <a:uLnTx/>
                <a:uFillTx/>
                <a:latin typeface="+mn-lt"/>
                <a:cs typeface="Open Sans"/>
                <a:sym typeface="Open Sans"/>
              </a:rPr>
            </a:br>
            <a:r>
              <a:rPr kumimoji="0" lang="en-US" sz="1100" b="0" i="1" u="none" strike="noStrike" kern="0" cap="none" spc="0" normalizeH="0" baseline="0" noProof="0" dirty="0">
                <a:ln>
                  <a:noFill/>
                </a:ln>
                <a:solidFill>
                  <a:srgbClr val="595959"/>
                </a:solidFill>
                <a:effectLst/>
                <a:uLnTx/>
                <a:uFillTx/>
                <a:latin typeface="+mn-lt"/>
                <a:cs typeface="Open Sans"/>
                <a:sym typeface="Open Sans"/>
              </a:rPr>
              <a:t>Gain insight into backlogs</a:t>
            </a:r>
            <a:b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br>
            <a:endPar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p:txBody>
      </p:sp>
      <p:sp>
        <p:nvSpPr>
          <p:cNvPr id="7" name="Google Shape;871;p69">
            <a:extLst>
              <a:ext uri="{FF2B5EF4-FFF2-40B4-BE49-F238E27FC236}">
                <a16:creationId xmlns:a16="http://schemas.microsoft.com/office/drawing/2014/main" id="{54211A0E-EFD4-4E43-92EE-2DF1924881DE}"/>
              </a:ext>
            </a:extLst>
          </p:cNvPr>
          <p:cNvSpPr txBox="1"/>
          <p:nvPr/>
        </p:nvSpPr>
        <p:spPr>
          <a:xfrm>
            <a:off x="7782808" y="2225251"/>
            <a:ext cx="2539024" cy="17661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t>SALES &amp; OPERATIONS PLANNING</a:t>
            </a:r>
            <a:endParaRPr kumimoji="0" lang="en-US" sz="1100" b="0" i="0" u="none" strike="noStrike" kern="0" cap="none" spc="0" normalizeH="0" baseline="0" noProof="0" dirty="0">
              <a:ln>
                <a:noFill/>
              </a:ln>
              <a:solidFill>
                <a:srgbClr val="4EC3E0"/>
              </a:solidFill>
              <a:effectLst/>
              <a:uLnTx/>
              <a:uFillTx/>
              <a:latin typeface="+mj-lt"/>
              <a:cs typeface="Arial"/>
              <a:sym typeface="Arial"/>
            </a:endParaRPr>
          </a:p>
        </p:txBody>
      </p:sp>
      <p:sp>
        <p:nvSpPr>
          <p:cNvPr id="8" name="Google Shape;873;p69">
            <a:extLst>
              <a:ext uri="{FF2B5EF4-FFF2-40B4-BE49-F238E27FC236}">
                <a16:creationId xmlns:a16="http://schemas.microsoft.com/office/drawing/2014/main" id="{1767C920-1EE9-4A4A-A09F-B9773B071400}"/>
              </a:ext>
            </a:extLst>
          </p:cNvPr>
          <p:cNvSpPr txBox="1"/>
          <p:nvPr/>
        </p:nvSpPr>
        <p:spPr>
          <a:xfrm>
            <a:off x="7782808" y="3058678"/>
            <a:ext cx="2411982" cy="261625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
                <a:srgbClr val="252A36"/>
              </a:buClr>
              <a:buSzPts val="1050"/>
              <a:buFont typeface="Arial"/>
              <a:buNone/>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Gain deep insights into expected demand and impact on materials management and production scheduling.</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endPar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endPar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endPar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Enhance service levels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Reduce inventory</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Improve operational stability/productivity</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100" b="0" i="1"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Make proactive changes based on expected demand</a:t>
            </a:r>
            <a:b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br>
            <a:b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br>
            <a:b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br>
            <a:b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br>
            <a:b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br>
            <a:endPar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p:txBody>
      </p:sp>
    </p:spTree>
    <p:custDataLst>
      <p:tags r:id="rId1"/>
    </p:custDataLst>
    <p:extLst>
      <p:ext uri="{BB962C8B-B14F-4D97-AF65-F5344CB8AC3E}">
        <p14:creationId xmlns:p14="http://schemas.microsoft.com/office/powerpoint/2010/main" val="197492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98;p43">
            <a:extLst>
              <a:ext uri="{FF2B5EF4-FFF2-40B4-BE49-F238E27FC236}">
                <a16:creationId xmlns:a16="http://schemas.microsoft.com/office/drawing/2014/main" id="{0C45D4FF-B0DB-49B2-A85C-282936E850E3}"/>
              </a:ext>
            </a:extLst>
          </p:cNvPr>
          <p:cNvSpPr txBox="1"/>
          <p:nvPr/>
        </p:nvSpPr>
        <p:spPr>
          <a:xfrm>
            <a:off x="168709" y="1018938"/>
            <a:ext cx="2936441" cy="251551"/>
          </a:xfrm>
          <a:prstGeom prst="rect">
            <a:avLst/>
          </a:prstGeom>
          <a:solidFill>
            <a:srgbClr val="E56A5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DIN 2014 Bold" panose="020B0504020202020204" pitchFamily="34" charset="77"/>
                <a:ea typeface="DIN 2014 Bold" panose="020B0504020202020204" pitchFamily="34" charset="77"/>
                <a:cs typeface="Poppins Medium"/>
                <a:sym typeface="Poppins Medium"/>
              </a:rPr>
              <a:t>PRODUCT FEATURES</a:t>
            </a:r>
            <a:endParaRPr kumimoji="0" sz="1400" b="0" i="0" u="none" strike="noStrike" kern="0" cap="none" spc="600" normalizeH="0" baseline="0" noProof="0" dirty="0">
              <a:ln>
                <a:noFill/>
              </a:ln>
              <a:solidFill>
                <a:srgbClr val="000000"/>
              </a:solidFill>
              <a:effectLst/>
              <a:uLnTx/>
              <a:uFillTx/>
              <a:latin typeface="DIN 2014 Bold" panose="020B0504020202020204" pitchFamily="34" charset="77"/>
              <a:ea typeface="DIN 2014 Bold" panose="020B0504020202020204" pitchFamily="34" charset="77"/>
              <a:cs typeface="Arial"/>
              <a:sym typeface="Arial"/>
            </a:endParaRPr>
          </a:p>
        </p:txBody>
      </p:sp>
      <p:sp>
        <p:nvSpPr>
          <p:cNvPr id="10" name="Google Shape;871;p69">
            <a:extLst>
              <a:ext uri="{FF2B5EF4-FFF2-40B4-BE49-F238E27FC236}">
                <a16:creationId xmlns:a16="http://schemas.microsoft.com/office/drawing/2014/main" id="{03FDF3CF-09A6-4990-B0CE-DF703F10A748}"/>
              </a:ext>
            </a:extLst>
          </p:cNvPr>
          <p:cNvSpPr txBox="1"/>
          <p:nvPr/>
        </p:nvSpPr>
        <p:spPr>
          <a:xfrm>
            <a:off x="1319298" y="2085975"/>
            <a:ext cx="2539024" cy="86677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t>MATERIALS </a:t>
            </a:r>
            <a:b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br>
            <a: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t>PLANNING</a:t>
            </a:r>
            <a:endParaRPr kumimoji="0" sz="1100" b="0" i="0" u="none" strike="noStrike" kern="0" cap="none" spc="0" normalizeH="0" baseline="0" noProof="0" dirty="0">
              <a:ln>
                <a:noFill/>
              </a:ln>
              <a:solidFill>
                <a:srgbClr val="4EC3E0"/>
              </a:solidFill>
              <a:effectLst/>
              <a:uLnTx/>
              <a:uFillTx/>
              <a:latin typeface="+mj-lt"/>
              <a:cs typeface="Arial"/>
              <a:sym typeface="Arial"/>
            </a:endParaRPr>
          </a:p>
        </p:txBody>
      </p:sp>
      <p:sp>
        <p:nvSpPr>
          <p:cNvPr id="11" name="Google Shape;873;p69">
            <a:extLst>
              <a:ext uri="{FF2B5EF4-FFF2-40B4-BE49-F238E27FC236}">
                <a16:creationId xmlns:a16="http://schemas.microsoft.com/office/drawing/2014/main" id="{C03AC675-AED0-4E1A-9779-792FB7BC16E1}"/>
              </a:ext>
            </a:extLst>
          </p:cNvPr>
          <p:cNvSpPr txBox="1"/>
          <p:nvPr/>
        </p:nvSpPr>
        <p:spPr>
          <a:xfrm>
            <a:off x="1319298" y="3058678"/>
            <a:ext cx="2411982" cy="240955"/>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Planning workbench</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Execution alerts</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Easy reorder</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Smart buffer profiler</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Buffer profile editor</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Easy import/export</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Report builder</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Stock deployment</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Part analytics</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Planned adjustments</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Material availability check</a:t>
            </a:r>
          </a:p>
        </p:txBody>
      </p:sp>
      <p:sp>
        <p:nvSpPr>
          <p:cNvPr id="12" name="Google Shape;871;p69">
            <a:extLst>
              <a:ext uri="{FF2B5EF4-FFF2-40B4-BE49-F238E27FC236}">
                <a16:creationId xmlns:a16="http://schemas.microsoft.com/office/drawing/2014/main" id="{6A2DA307-0B86-4E8F-8F3A-52735A5DE413}"/>
              </a:ext>
            </a:extLst>
          </p:cNvPr>
          <p:cNvSpPr txBox="1"/>
          <p:nvPr/>
        </p:nvSpPr>
        <p:spPr>
          <a:xfrm>
            <a:off x="4257446" y="2085975"/>
            <a:ext cx="2539024" cy="86677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t>SALES &amp; OPERATIONS</a:t>
            </a:r>
            <a:b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br>
            <a: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t>PLANNING</a:t>
            </a:r>
            <a:endParaRPr kumimoji="0" sz="1100" b="0" i="0" u="none" strike="noStrike" kern="0" cap="none" spc="0" normalizeH="0" baseline="0" noProof="0" dirty="0">
              <a:ln>
                <a:noFill/>
              </a:ln>
              <a:solidFill>
                <a:srgbClr val="4EC3E0"/>
              </a:solidFill>
              <a:effectLst/>
              <a:uLnTx/>
              <a:uFillTx/>
              <a:latin typeface="+mj-lt"/>
              <a:cs typeface="Arial"/>
              <a:sym typeface="Arial"/>
            </a:endParaRPr>
          </a:p>
        </p:txBody>
      </p:sp>
      <p:sp>
        <p:nvSpPr>
          <p:cNvPr id="13" name="Google Shape;873;p69">
            <a:extLst>
              <a:ext uri="{FF2B5EF4-FFF2-40B4-BE49-F238E27FC236}">
                <a16:creationId xmlns:a16="http://schemas.microsoft.com/office/drawing/2014/main" id="{45F491B4-DA9F-4EC5-90E1-C1B5A5478E0A}"/>
              </a:ext>
            </a:extLst>
          </p:cNvPr>
          <p:cNvSpPr txBox="1"/>
          <p:nvPr/>
        </p:nvSpPr>
        <p:spPr>
          <a:xfrm>
            <a:off x="4257446" y="3058678"/>
            <a:ext cx="2411982" cy="240955"/>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Supply projections</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Sales order planning</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DDOM monitoring</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Promotion report (seasonal demand)</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Inventory projector</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Buffer trends projector</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Rough cut capacity planning</a:t>
            </a:r>
          </a:p>
        </p:txBody>
      </p:sp>
      <p:sp>
        <p:nvSpPr>
          <p:cNvPr id="14" name="Google Shape;871;p69">
            <a:extLst>
              <a:ext uri="{FF2B5EF4-FFF2-40B4-BE49-F238E27FC236}">
                <a16:creationId xmlns:a16="http://schemas.microsoft.com/office/drawing/2014/main" id="{5FCDAC4D-18E5-4E46-BCDB-3329B36F7198}"/>
              </a:ext>
            </a:extLst>
          </p:cNvPr>
          <p:cNvSpPr txBox="1"/>
          <p:nvPr/>
        </p:nvSpPr>
        <p:spPr>
          <a:xfrm>
            <a:off x="7782808" y="2085975"/>
            <a:ext cx="2539024" cy="86677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4EC3E0"/>
                </a:solidFill>
                <a:effectLst/>
                <a:uLnTx/>
                <a:uFillTx/>
                <a:latin typeface="+mj-lt"/>
                <a:ea typeface="Open Sans"/>
                <a:cs typeface="Open Sans"/>
                <a:sym typeface="Open Sans"/>
              </a:rPr>
              <a:t>SCHEDULING &amp; EXECUTION</a:t>
            </a:r>
            <a:endParaRPr kumimoji="0" sz="1100" b="0" i="0" u="none" strike="noStrike" kern="0" cap="none" spc="0" normalizeH="0" baseline="0" noProof="0" dirty="0">
              <a:ln>
                <a:noFill/>
              </a:ln>
              <a:solidFill>
                <a:srgbClr val="4EC3E0"/>
              </a:solidFill>
              <a:effectLst/>
              <a:uLnTx/>
              <a:uFillTx/>
              <a:latin typeface="+mj-lt"/>
              <a:cs typeface="Arial"/>
              <a:sym typeface="Arial"/>
            </a:endParaRPr>
          </a:p>
        </p:txBody>
      </p:sp>
      <p:sp>
        <p:nvSpPr>
          <p:cNvPr id="15" name="Google Shape;873;p69">
            <a:extLst>
              <a:ext uri="{FF2B5EF4-FFF2-40B4-BE49-F238E27FC236}">
                <a16:creationId xmlns:a16="http://schemas.microsoft.com/office/drawing/2014/main" id="{287A2BC9-24FB-4728-BFD6-06D7CC886A24}"/>
              </a:ext>
            </a:extLst>
          </p:cNvPr>
          <p:cNvSpPr txBox="1"/>
          <p:nvPr/>
        </p:nvSpPr>
        <p:spPr>
          <a:xfrm>
            <a:off x="7782808" y="3058678"/>
            <a:ext cx="2411982" cy="240955"/>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Resource scheduling</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Resource modeling</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Constraint management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Buffer boards (work order visibility)</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Easy work order management</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System and resource load insight</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Routing visibility</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Schedule resources by shift</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a:buChar char="•"/>
              <a:tabLst/>
              <a:defRPr/>
            </a:pPr>
            <a:r>
              <a:rPr kumimoji="0" lang="en-US" sz="11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Key metric reporting</a:t>
            </a:r>
          </a:p>
        </p:txBody>
      </p:sp>
    </p:spTree>
    <p:custDataLst>
      <p:tags r:id="rId1"/>
    </p:custDataLst>
    <p:extLst>
      <p:ext uri="{BB962C8B-B14F-4D97-AF65-F5344CB8AC3E}">
        <p14:creationId xmlns:p14="http://schemas.microsoft.com/office/powerpoint/2010/main" val="383462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935D95-FACD-4DF9-B014-148316B8C97F}"/>
              </a:ext>
            </a:extLst>
          </p:cNvPr>
          <p:cNvGraphicFramePr>
            <a:graphicFrameLocks/>
          </p:cNvGraphicFramePr>
          <p:nvPr>
            <p:extLst>
              <p:ext uri="{D42A27DB-BD31-4B8C-83A1-F6EECF244321}">
                <p14:modId xmlns:p14="http://schemas.microsoft.com/office/powerpoint/2010/main" val="689437191"/>
              </p:ext>
            </p:extLst>
          </p:nvPr>
        </p:nvGraphicFramePr>
        <p:xfrm>
          <a:off x="3141135" y="1581060"/>
          <a:ext cx="6984624" cy="40022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938C378-B91C-3977-E96C-B932E63346C3}"/>
              </a:ext>
            </a:extLst>
          </p:cNvPr>
          <p:cNvSpPr txBox="1"/>
          <p:nvPr/>
        </p:nvSpPr>
        <p:spPr>
          <a:xfrm>
            <a:off x="3591846" y="1024502"/>
            <a:ext cx="6533913" cy="384027"/>
          </a:xfrm>
          <a:prstGeom prst="rect">
            <a:avLst/>
          </a:prstGeom>
          <a:noFill/>
          <a:ln>
            <a:noFill/>
          </a:ln>
        </p:spPr>
        <p:txBody>
          <a:bodyPr spcFirstLastPara="1" wrap="square" lIns="91425" tIns="45700" rIns="91425" bIns="45700" rtlCol="0" anchor="t" anchorCtr="0">
            <a:noAutofit/>
          </a:bodyPr>
          <a:lstStyle/>
          <a:p>
            <a:pPr algn="ctr">
              <a:lnSpc>
                <a:spcPct val="90000"/>
              </a:lnSpc>
              <a:spcBef>
                <a:spcPts val="1000"/>
              </a:spcBef>
              <a:buClr>
                <a:srgbClr val="4C4084"/>
              </a:buClr>
            </a:pPr>
            <a:r>
              <a:rPr lang="en-US" sz="2000" kern="1200" dirty="0">
                <a:solidFill>
                  <a:srgbClr val="252A36"/>
                </a:solidFill>
                <a:latin typeface="+mj-lt"/>
                <a:ea typeface="+mn-ea"/>
                <a:cs typeface="+mn-cs"/>
              </a:rPr>
              <a:t>Billions spent on ERP and the needle didn’t move</a:t>
            </a:r>
          </a:p>
          <a:p>
            <a:pPr algn="ctr">
              <a:lnSpc>
                <a:spcPct val="150000"/>
              </a:lnSpc>
              <a:buClr>
                <a:srgbClr val="4C4084"/>
              </a:buClr>
            </a:pPr>
            <a:endParaRPr lang="en-US" sz="1200" dirty="0">
              <a:solidFill>
                <a:srgbClr val="595959"/>
              </a:solidFill>
              <a:latin typeface="+mj-lt"/>
              <a:ea typeface="DIN 2014" panose="020B0504020202020204" pitchFamily="34" charset="77"/>
              <a:cs typeface="Open Sans"/>
              <a:sym typeface="Open Sans"/>
            </a:endParaRPr>
          </a:p>
        </p:txBody>
      </p:sp>
      <p:sp>
        <p:nvSpPr>
          <p:cNvPr id="4" name="TextBox 3">
            <a:extLst>
              <a:ext uri="{FF2B5EF4-FFF2-40B4-BE49-F238E27FC236}">
                <a16:creationId xmlns:a16="http://schemas.microsoft.com/office/drawing/2014/main" id="{BD3735F9-4BE9-44C6-CB85-BC00164ACD38}"/>
              </a:ext>
            </a:extLst>
          </p:cNvPr>
          <p:cNvSpPr txBox="1"/>
          <p:nvPr/>
        </p:nvSpPr>
        <p:spPr>
          <a:xfrm>
            <a:off x="1537855" y="980902"/>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a:solidFill>
                <a:srgbClr val="595959"/>
              </a:solidFill>
              <a:latin typeface="DIN 2014" panose="020B0504020202020204" pitchFamily="34" charset="77"/>
              <a:ea typeface="DIN 2014" panose="020B0504020202020204" pitchFamily="34" charset="77"/>
              <a:cs typeface="Open Sans"/>
              <a:sym typeface="Open Sans"/>
            </a:endParaRPr>
          </a:p>
        </p:txBody>
      </p:sp>
      <p:sp>
        <p:nvSpPr>
          <p:cNvPr id="5" name="Google Shape;98;p43">
            <a:extLst>
              <a:ext uri="{FF2B5EF4-FFF2-40B4-BE49-F238E27FC236}">
                <a16:creationId xmlns:a16="http://schemas.microsoft.com/office/drawing/2014/main" id="{37A3308A-5D35-875C-1FD5-F9839FAC5637}"/>
              </a:ext>
            </a:extLst>
          </p:cNvPr>
          <p:cNvSpPr txBox="1"/>
          <p:nvPr/>
        </p:nvSpPr>
        <p:spPr>
          <a:xfrm>
            <a:off x="548637" y="892735"/>
            <a:ext cx="2501055"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000" b="1" spc="600" dirty="0">
                <a:solidFill>
                  <a:prstClr val="white"/>
                </a:solidFill>
                <a:latin typeface="DIN 2014 Bold" panose="020B0504020202020204" pitchFamily="34" charset="77"/>
                <a:ea typeface="DIN 2014 Bold" panose="020B0504020202020204" pitchFamily="34" charset="77"/>
                <a:cs typeface="Poppins Medium"/>
                <a:sym typeface="Poppins Medium"/>
              </a:rPr>
              <a:t>THE </a:t>
            </a:r>
            <a:r>
              <a:rPr lang="en-US" sz="1000" b="1" spc="600" dirty="0">
                <a:solidFill>
                  <a:prstClr val="white"/>
                </a:solidFill>
                <a:latin typeface="+mj-lt"/>
                <a:ea typeface="DIN 2014 Bold" panose="020B0504020202020204" pitchFamily="34" charset="77"/>
                <a:cs typeface="Poppins Medium"/>
                <a:sym typeface="Poppins Medium"/>
              </a:rPr>
              <a:t>ERP</a:t>
            </a:r>
            <a:r>
              <a:rPr lang="en-US" sz="1000" b="1" spc="600" dirty="0">
                <a:solidFill>
                  <a:prstClr val="white"/>
                </a:solidFill>
                <a:latin typeface="DIN 2014 Bold" panose="020B0504020202020204" pitchFamily="34" charset="77"/>
                <a:ea typeface="DIN 2014 Bold" panose="020B0504020202020204" pitchFamily="34" charset="77"/>
                <a:cs typeface="Poppins Medium"/>
                <a:sym typeface="Poppins Medium"/>
              </a:rPr>
              <a:t> PROBLEM</a:t>
            </a:r>
            <a:endParaRPr kumimoji="0" sz="1400" b="0" i="0" u="none" strike="noStrike" kern="0" cap="none" spc="600" normalizeH="0" baseline="0" noProof="0" dirty="0">
              <a:ln>
                <a:noFill/>
              </a:ln>
              <a:solidFill>
                <a:srgbClr val="000000"/>
              </a:solidFill>
              <a:effectLst/>
              <a:uLnTx/>
              <a:uFillTx/>
              <a:latin typeface="DIN 2014 Bold" panose="020B0504020202020204" pitchFamily="34" charset="77"/>
              <a:ea typeface="DIN 2014 Bold" panose="020B0504020202020204" pitchFamily="34" charset="77"/>
              <a:cs typeface="Arial"/>
              <a:sym typeface="Arial"/>
            </a:endParaRPr>
          </a:p>
        </p:txBody>
      </p:sp>
      <p:sp>
        <p:nvSpPr>
          <p:cNvPr id="6" name="TextBox 5">
            <a:extLst>
              <a:ext uri="{FF2B5EF4-FFF2-40B4-BE49-F238E27FC236}">
                <a16:creationId xmlns:a16="http://schemas.microsoft.com/office/drawing/2014/main" id="{4F875043-4849-F3A8-4E76-42A1C29B38CA}"/>
              </a:ext>
            </a:extLst>
          </p:cNvPr>
          <p:cNvSpPr txBox="1"/>
          <p:nvPr/>
        </p:nvSpPr>
        <p:spPr>
          <a:xfrm flipH="1">
            <a:off x="1540569" y="2597292"/>
            <a:ext cx="1509123" cy="2500172"/>
          </a:xfrm>
          <a:prstGeom prst="rect">
            <a:avLst/>
          </a:prstGeom>
          <a:noFill/>
        </p:spPr>
        <p:txBody>
          <a:bodyPr wrap="square" lIns="0" tIns="0" rIns="0" bIns="0" rtlCol="0">
            <a:spAutoFit/>
          </a:bodyPr>
          <a:lstStyle/>
          <a:p>
            <a:pPr marL="0" lvl="0" indent="0" defTabSz="914400" eaLnBrk="1" fontAlgn="auto" latinLnBrk="0" hangingPunct="1">
              <a:lnSpc>
                <a:spcPct val="90000"/>
              </a:lnSpc>
              <a:spcBef>
                <a:spcPts val="1000"/>
              </a:spcBef>
              <a:buClr>
                <a:srgbClr val="4C4084"/>
              </a:buClr>
              <a:buSzTx/>
              <a:buFont typeface="Arial"/>
              <a:buNone/>
              <a:tabLst/>
              <a:defRPr/>
            </a:pPr>
            <a:r>
              <a:rPr lang="en-US" sz="1800" kern="1200" dirty="0">
                <a:solidFill>
                  <a:srgbClr val="252A36"/>
                </a:solidFill>
                <a:latin typeface="+mn-lt"/>
                <a:ea typeface="+mn-ea"/>
                <a:cs typeface="+mn-cs"/>
              </a:rPr>
              <a:t>Manufacturing inventory turns have not improved in 25 years.</a:t>
            </a:r>
          </a:p>
          <a:p>
            <a:pPr marL="0" lvl="0" indent="0" defTabSz="914400" eaLnBrk="1" fontAlgn="auto" latinLnBrk="0" hangingPunct="1">
              <a:lnSpc>
                <a:spcPct val="90000"/>
              </a:lnSpc>
              <a:spcBef>
                <a:spcPts val="1000"/>
              </a:spcBef>
              <a:buClr>
                <a:srgbClr val="4C4084"/>
              </a:buClr>
              <a:buSzTx/>
              <a:buFont typeface="Arial"/>
              <a:buNone/>
              <a:tabLst/>
              <a:defRPr/>
            </a:pPr>
            <a:endParaRPr lang="en-US" sz="1800" kern="1200" dirty="0">
              <a:solidFill>
                <a:srgbClr val="252A36"/>
              </a:solidFill>
              <a:latin typeface="+mn-lt"/>
              <a:ea typeface="+mn-ea"/>
              <a:cs typeface="+mn-cs"/>
            </a:endParaRPr>
          </a:p>
          <a:p>
            <a:pPr marL="0" lvl="0" indent="0" defTabSz="914400" eaLnBrk="1" fontAlgn="auto" latinLnBrk="0" hangingPunct="1">
              <a:lnSpc>
                <a:spcPct val="90000"/>
              </a:lnSpc>
              <a:spcBef>
                <a:spcPts val="1000"/>
              </a:spcBef>
              <a:buClr>
                <a:srgbClr val="4C4084"/>
              </a:buClr>
              <a:buSzTx/>
              <a:buFont typeface="Arial"/>
              <a:buNone/>
              <a:tabLst/>
              <a:defRPr/>
            </a:pPr>
            <a:r>
              <a:rPr lang="en-US" sz="1800" kern="1200" dirty="0">
                <a:solidFill>
                  <a:srgbClr val="252A36"/>
                </a:solidFill>
                <a:latin typeface="+mn-lt"/>
                <a:ea typeface="+mn-ea"/>
                <a:cs typeface="+mn-cs"/>
              </a:rPr>
              <a:t>$1 Trillion of inventory in US</a:t>
            </a:r>
          </a:p>
        </p:txBody>
      </p:sp>
      <p:sp>
        <p:nvSpPr>
          <p:cNvPr id="7" name="TextBox 6">
            <a:extLst>
              <a:ext uri="{FF2B5EF4-FFF2-40B4-BE49-F238E27FC236}">
                <a16:creationId xmlns:a16="http://schemas.microsoft.com/office/drawing/2014/main" id="{49CE4827-CDD2-9DB7-FE4F-C51D2B58CA76}"/>
              </a:ext>
            </a:extLst>
          </p:cNvPr>
          <p:cNvSpPr txBox="1"/>
          <p:nvPr/>
        </p:nvSpPr>
        <p:spPr>
          <a:xfrm flipH="1">
            <a:off x="1398942" y="5266831"/>
            <a:ext cx="3392943" cy="248401"/>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kern="1200">
                <a:solidFill>
                  <a:srgbClr val="252A36"/>
                </a:solidFill>
                <a:latin typeface="URW DIN"/>
                <a:ea typeface="+mn-ea"/>
                <a:cs typeface="+mn-cs"/>
              </a:rPr>
              <a:t>(Source: US Federal Reserve)</a:t>
            </a:r>
          </a:p>
        </p:txBody>
      </p:sp>
    </p:spTree>
    <p:extLst>
      <p:ext uri="{BB962C8B-B14F-4D97-AF65-F5344CB8AC3E}">
        <p14:creationId xmlns:p14="http://schemas.microsoft.com/office/powerpoint/2010/main" val="371823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3751AEDA-0247-40D4-9E6B-BACC742647BE}"/>
              </a:ext>
            </a:extLst>
          </p:cNvPr>
          <p:cNvSpPr txBox="1"/>
          <p:nvPr/>
        </p:nvSpPr>
        <p:spPr>
          <a:xfrm>
            <a:off x="1234567" y="794209"/>
            <a:ext cx="1502227"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DIN 2014 Bold" panose="020B0504020202020204" pitchFamily="34" charset="77"/>
                <a:ea typeface="DIN 2014 Bold" panose="020B0504020202020204" pitchFamily="34" charset="77"/>
                <a:cs typeface="Poppins Medium"/>
                <a:sym typeface="Poppins Medium"/>
              </a:rPr>
              <a:t>AI/ML</a:t>
            </a:r>
            <a:endParaRPr kumimoji="0" sz="1400" b="0" i="0" u="none" strike="noStrike" kern="0" cap="none" spc="600" normalizeH="0" baseline="0" noProof="0" dirty="0">
              <a:ln>
                <a:noFill/>
              </a:ln>
              <a:solidFill>
                <a:srgbClr val="000000"/>
              </a:solidFill>
              <a:effectLst/>
              <a:uLnTx/>
              <a:uFillTx/>
              <a:latin typeface="DIN 2014 Bold" panose="020B0504020202020204" pitchFamily="34" charset="77"/>
              <a:ea typeface="DIN 2014 Bold" panose="020B0504020202020204" pitchFamily="34" charset="77"/>
              <a:cs typeface="Arial"/>
              <a:sym typeface="Arial"/>
            </a:endParaRPr>
          </a:p>
        </p:txBody>
      </p:sp>
      <p:sp>
        <p:nvSpPr>
          <p:cNvPr id="3" name="Google Shape;277;p27">
            <a:extLst>
              <a:ext uri="{FF2B5EF4-FFF2-40B4-BE49-F238E27FC236}">
                <a16:creationId xmlns:a16="http://schemas.microsoft.com/office/drawing/2014/main" id="{3FA0FD48-EC60-429A-9EF8-C074B75B9CCD}"/>
              </a:ext>
            </a:extLst>
          </p:cNvPr>
          <p:cNvSpPr txBox="1"/>
          <p:nvPr/>
        </p:nvSpPr>
        <p:spPr>
          <a:xfrm>
            <a:off x="1650289" y="2024002"/>
            <a:ext cx="3753845" cy="1143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ctr" defTabSz="914400" rtl="0" eaLnBrk="1" fontAlgn="auto" latinLnBrk="0" hangingPunct="0">
              <a:lnSpc>
                <a:spcPct val="114285"/>
              </a:lnSpc>
              <a:spcBef>
                <a:spcPts val="0"/>
              </a:spcBef>
              <a:spcAft>
                <a:spcPts val="0"/>
              </a:spcAft>
              <a:buClr>
                <a:srgbClr val="FFFFFF"/>
              </a:buClr>
              <a:buSzTx/>
              <a:buFontTx/>
              <a:buNone/>
              <a:tabLst/>
              <a:defRPr>
                <a:solidFill>
                  <a:srgbClr val="727272"/>
                </a:solidFill>
              </a:defRPr>
            </a:pPr>
            <a:r>
              <a:rPr kumimoji="0" lang="en-US" sz="1400" b="1"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DIN2014-Light"/>
              </a:rPr>
              <a:t>A BETTER WAY TO BUFFER</a:t>
            </a:r>
          </a:p>
          <a:p>
            <a:pPr marL="0" marR="0" lvl="0" indent="0" algn="ctr" defTabSz="914400" rtl="0" eaLnBrk="1" fontAlgn="auto" latinLnBrk="0" hangingPunct="0">
              <a:lnSpc>
                <a:spcPct val="114285"/>
              </a:lnSpc>
              <a:spcBef>
                <a:spcPts val="0"/>
              </a:spcBef>
              <a:spcAft>
                <a:spcPts val="0"/>
              </a:spcAft>
              <a:buClr>
                <a:srgbClr val="FFFFFF"/>
              </a:buClr>
              <a:buSzTx/>
              <a:buFontTx/>
              <a:buNone/>
              <a:tabLst/>
              <a:defRPr>
                <a:solidFill>
                  <a:srgbClr val="727272"/>
                </a:solidFill>
              </a:defRPr>
            </a:pPr>
            <a:endParaRPr kumimoji="0" lang="en-US" sz="1400" b="1"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DIN2014-Light"/>
            </a:endParaRPr>
          </a:p>
          <a:p>
            <a:pPr marL="0" marR="0" lvl="0" indent="0" algn="ctr" defTabSz="914400" rtl="0" eaLnBrk="1" fontAlgn="auto" latinLnBrk="0" hangingPunct="0">
              <a:lnSpc>
                <a:spcPct val="114285"/>
              </a:lnSpc>
              <a:spcBef>
                <a:spcPts val="0"/>
              </a:spcBef>
              <a:spcAft>
                <a:spcPts val="0"/>
              </a:spcAft>
              <a:buClr>
                <a:srgbClr val="FFFFFF"/>
              </a:buClr>
              <a:buSzTx/>
              <a:buFont typeface="Arial"/>
              <a:buNone/>
              <a:tabLst/>
              <a:defRPr>
                <a:solidFill>
                  <a:srgbClr val="727272"/>
                </a:solidFill>
              </a:defRPr>
            </a:pPr>
            <a:r>
              <a:rPr kumimoji="0" lang="en-US" sz="1200" b="1" i="0" u="none" strike="noStrike" kern="0" cap="none" spc="0" normalizeH="0" baseline="0" noProof="0" dirty="0">
                <a:ln>
                  <a:noFill/>
                </a:ln>
                <a:solidFill>
                  <a:srgbClr val="6667AB"/>
                </a:solidFill>
                <a:effectLst/>
                <a:uLnTx/>
                <a:uFillTx/>
                <a:latin typeface="+mj-lt"/>
                <a:ea typeface="DIN 2014 Demi" panose="020B0604020202020204" pitchFamily="34" charset="0"/>
                <a:cs typeface="Arial"/>
                <a:sym typeface="Arial"/>
              </a:rPr>
              <a:t>AI improves the assignment of materials to buffers through enhanced pattern detection that: </a:t>
            </a:r>
          </a:p>
          <a:p>
            <a:pPr marL="0" marR="0" lvl="0" indent="0" algn="ctr" defTabSz="914400" rtl="0" eaLnBrk="1" fontAlgn="auto" latinLnBrk="0" hangingPunct="0">
              <a:lnSpc>
                <a:spcPct val="114285"/>
              </a:lnSpc>
              <a:spcBef>
                <a:spcPts val="0"/>
              </a:spcBef>
              <a:spcAft>
                <a:spcPts val="0"/>
              </a:spcAft>
              <a:buClr>
                <a:srgbClr val="FFFFFF"/>
              </a:buClr>
              <a:buSzTx/>
              <a:buFontTx/>
              <a:buNone/>
              <a:tabLst/>
              <a:defRPr>
                <a:solidFill>
                  <a:srgbClr val="727272"/>
                </a:solidFill>
              </a:defRPr>
            </a:pPr>
            <a:endParaRPr kumimoji="0" sz="1400" b="1"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Arial"/>
            </a:endParaRPr>
          </a:p>
        </p:txBody>
      </p:sp>
      <p:sp>
        <p:nvSpPr>
          <p:cNvPr id="4" name="Google Shape;278;p27">
            <a:extLst>
              <a:ext uri="{FF2B5EF4-FFF2-40B4-BE49-F238E27FC236}">
                <a16:creationId xmlns:a16="http://schemas.microsoft.com/office/drawing/2014/main" id="{7CAF93F4-4BA0-41D9-8E0E-4F1A96134453}"/>
              </a:ext>
            </a:extLst>
          </p:cNvPr>
          <p:cNvSpPr txBox="1"/>
          <p:nvPr/>
        </p:nvSpPr>
        <p:spPr>
          <a:xfrm>
            <a:off x="6734442" y="2019782"/>
            <a:ext cx="3520683" cy="231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ctr" defTabSz="914400" rtl="0" eaLnBrk="1" fontAlgn="auto" latinLnBrk="0" hangingPunct="0">
              <a:lnSpc>
                <a:spcPct val="114285"/>
              </a:lnSpc>
              <a:spcBef>
                <a:spcPts val="0"/>
              </a:spcBef>
              <a:spcAft>
                <a:spcPts val="0"/>
              </a:spcAft>
              <a:buClr>
                <a:srgbClr val="FFFFFF"/>
              </a:buClr>
              <a:buSzTx/>
              <a:buFont typeface="Arial"/>
              <a:buNone/>
              <a:tabLst/>
              <a:defRPr>
                <a:solidFill>
                  <a:srgbClr val="727272"/>
                </a:solidFill>
              </a:defRPr>
            </a:pPr>
            <a:r>
              <a:rPr kumimoji="0" lang="en-US" sz="1400" b="1"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DIN2014-Light"/>
              </a:rPr>
              <a:t>SMARTER SUPPLY CHAIN ALIGNMENT</a:t>
            </a:r>
            <a:endParaRPr kumimoji="0" lang="en-US" sz="1400" b="1" i="0" u="none" strike="noStrike" kern="0" cap="none" spc="0" normalizeH="0" baseline="0" noProof="0" dirty="0">
              <a:ln>
                <a:noFill/>
              </a:ln>
              <a:solidFill>
                <a:srgbClr val="727272"/>
              </a:solidFill>
              <a:effectLst/>
              <a:uLnTx/>
              <a:uFillTx/>
              <a:latin typeface="+mj-lt"/>
              <a:ea typeface="DIN 2014 Bold" panose="020B0504020202020204" pitchFamily="34" charset="77"/>
              <a:cs typeface="Arial"/>
              <a:sym typeface="Arial"/>
            </a:endParaRPr>
          </a:p>
        </p:txBody>
      </p:sp>
      <p:sp>
        <p:nvSpPr>
          <p:cNvPr id="5" name="TextBox 1">
            <a:extLst>
              <a:ext uri="{FF2B5EF4-FFF2-40B4-BE49-F238E27FC236}">
                <a16:creationId xmlns:a16="http://schemas.microsoft.com/office/drawing/2014/main" id="{6B3DF30A-EAD6-4A8B-99D0-B9C76617BEB8}"/>
              </a:ext>
            </a:extLst>
          </p:cNvPr>
          <p:cNvSpPr txBox="1"/>
          <p:nvPr/>
        </p:nvSpPr>
        <p:spPr>
          <a:xfrm>
            <a:off x="1650289" y="3427042"/>
            <a:ext cx="3870101" cy="234679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Automatically groups items with similar attributes and behavior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Supports a wider range of lead times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More effectively manages items with variable lead times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Detects changes over time more quickly and accurately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What’s more, the techniques deliver measurable results to performance in the form of service levels, inventory, and working capital.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mn-lt"/>
              <a:cs typeface="Arial"/>
              <a:sym typeface="Arial"/>
            </a:endParaRPr>
          </a:p>
        </p:txBody>
      </p:sp>
      <p:sp>
        <p:nvSpPr>
          <p:cNvPr id="6" name="TextBox 2">
            <a:extLst>
              <a:ext uri="{FF2B5EF4-FFF2-40B4-BE49-F238E27FC236}">
                <a16:creationId xmlns:a16="http://schemas.microsoft.com/office/drawing/2014/main" id="{A7E2AA47-FA3C-4C05-86C5-7C06B3A58170}"/>
              </a:ext>
            </a:extLst>
          </p:cNvPr>
          <p:cNvSpPr txBox="1"/>
          <p:nvPr/>
        </p:nvSpPr>
        <p:spPr>
          <a:xfrm>
            <a:off x="6734441" y="3423183"/>
            <a:ext cx="3520683" cy="242374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More comprehensive analysis of changing market dynamics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More accurate alignment of materials to market demand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Faster and more actionable insights about new threats and opportunities </a:t>
            </a:r>
          </a:p>
          <a:p>
            <a:pPr marL="171450" marR="0" lvl="0" indent="-171450" algn="l" defTabSz="914400" rtl="0" eaLnBrk="1" fontAlgn="auto" latinLnBrk="0" hangingPunct="1">
              <a:lnSpc>
                <a:spcPct val="100000"/>
              </a:lnSpc>
              <a:spcBef>
                <a:spcPts val="0"/>
              </a:spcBef>
              <a:spcAft>
                <a:spcPts val="300"/>
              </a:spcAft>
              <a:buClr>
                <a:srgbClr val="252A36"/>
              </a:buClr>
              <a:buSzPts val="1050"/>
              <a:buFont typeface="Arial" panose="020B0604020202020204" pitchFamily="34" charset="0"/>
              <a:buChar char="•"/>
              <a:tabLst/>
              <a:defRPr/>
            </a:pPr>
            <a:r>
              <a:rPr kumimoji="0" lang="en-US" sz="1200" b="0" i="0" u="none" strike="noStrike" kern="0" cap="none" spc="0" normalizeH="0" baseline="0" noProof="0" dirty="0">
                <a:ln>
                  <a:noFill/>
                </a:ln>
                <a:solidFill>
                  <a:srgbClr val="595959"/>
                </a:solidFill>
                <a:effectLst/>
                <a:uLnTx/>
                <a:uFillTx/>
                <a:latin typeface="+mn-lt"/>
                <a:cs typeface="Open Sans"/>
                <a:sym typeface="Arial"/>
              </a:rPr>
              <a:t>Through these advanced techniques, organizations can achieve more dynamic resource optimization, build more agile production and scheduling capabilities, and realize faster time- to-value on all their supply chain initiatives. </a:t>
            </a:r>
          </a:p>
        </p:txBody>
      </p:sp>
      <p:sp>
        <p:nvSpPr>
          <p:cNvPr id="7" name="TextBox 4">
            <a:extLst>
              <a:ext uri="{FF2B5EF4-FFF2-40B4-BE49-F238E27FC236}">
                <a16:creationId xmlns:a16="http://schemas.microsoft.com/office/drawing/2014/main" id="{B0D60903-D4AE-4C4D-B4D7-09B786EAFABB}"/>
              </a:ext>
            </a:extLst>
          </p:cNvPr>
          <p:cNvSpPr txBox="1"/>
          <p:nvPr/>
        </p:nvSpPr>
        <p:spPr>
          <a:xfrm>
            <a:off x="6679238" y="2456845"/>
            <a:ext cx="3520683" cy="561692"/>
          </a:xfrm>
          <a:prstGeom prst="rect">
            <a:avLst/>
          </a:prstGeom>
          <a:noFill/>
        </p:spPr>
        <p:txBody>
          <a:bodyPr wrap="square" rtlCol="0">
            <a:spAutoFit/>
          </a:bodyPr>
          <a:lstStyle/>
          <a:p>
            <a:pPr marL="0" marR="0" lvl="0" indent="0" algn="ctr" defTabSz="914400" rtl="0" eaLnBrk="1" fontAlgn="auto" latinLnBrk="0" hangingPunct="0">
              <a:lnSpc>
                <a:spcPct val="133333"/>
              </a:lnSpc>
              <a:spcBef>
                <a:spcPts val="600"/>
              </a:spcBef>
              <a:spcAft>
                <a:spcPts val="0"/>
              </a:spcAft>
              <a:buClr>
                <a:srgbClr val="FFFFFF"/>
              </a:buClr>
              <a:buSzTx/>
              <a:buFont typeface="Arial"/>
              <a:buNone/>
              <a:tabLst/>
              <a:defRPr sz="1200" b="1">
                <a:solidFill>
                  <a:srgbClr val="43386E"/>
                </a:solidFill>
                <a:latin typeface="+mn-lt"/>
                <a:ea typeface="+mn-ea"/>
                <a:cs typeface="+mn-cs"/>
                <a:sym typeface="Arial"/>
              </a:defRPr>
            </a:pPr>
            <a:r>
              <a:rPr kumimoji="0" lang="en-US" sz="1200" b="1" i="0" u="none" strike="noStrike" kern="0" cap="none" spc="0" normalizeH="0" baseline="0" noProof="0" dirty="0">
                <a:ln>
                  <a:noFill/>
                </a:ln>
                <a:solidFill>
                  <a:srgbClr val="6667AB"/>
                </a:solidFill>
                <a:effectLst/>
                <a:uLnTx/>
                <a:uFillTx/>
                <a:latin typeface="+mj-lt"/>
                <a:ea typeface="DIN 2014 Demi" panose="020B0604020202020204" pitchFamily="34" charset="0"/>
                <a:cs typeface="Arial"/>
                <a:sym typeface="Arial"/>
              </a:rPr>
              <a:t>AI/ML improves the performance of Demand Driven Operative Models by powering:  </a:t>
            </a:r>
          </a:p>
        </p:txBody>
      </p:sp>
      <p:sp>
        <p:nvSpPr>
          <p:cNvPr id="8" name="Google Shape;583;p58">
            <a:extLst>
              <a:ext uri="{FF2B5EF4-FFF2-40B4-BE49-F238E27FC236}">
                <a16:creationId xmlns:a16="http://schemas.microsoft.com/office/drawing/2014/main" id="{DF48544E-EB09-4749-B640-BC890DEA3A09}"/>
              </a:ext>
            </a:extLst>
          </p:cNvPr>
          <p:cNvSpPr txBox="1"/>
          <p:nvPr/>
        </p:nvSpPr>
        <p:spPr>
          <a:xfrm>
            <a:off x="2886528" y="6107355"/>
            <a:ext cx="5907892" cy="46166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prstClr val="white"/>
                </a:solidFill>
                <a:effectLst/>
                <a:uLnTx/>
                <a:uFillTx/>
                <a:latin typeface="+mj-lt"/>
                <a:ea typeface="DIN 2014" panose="020B0504020202020204" pitchFamily="34" charset="77"/>
                <a:cs typeface="Poppins SemiBold"/>
                <a:sym typeface="Poppins SemiBold"/>
              </a:rPr>
              <a:t>Demand</a:t>
            </a:r>
            <a:r>
              <a:rPr kumimoji="0" lang="en-US" sz="2000" b="0" i="0" u="none" strike="noStrike" kern="0" cap="none" spc="0" normalizeH="0" baseline="0" noProof="0" dirty="0">
                <a:ln>
                  <a:noFill/>
                </a:ln>
                <a:solidFill>
                  <a:prstClr val="white"/>
                </a:solidFill>
                <a:effectLst/>
                <a:uLnTx/>
                <a:uFillTx/>
                <a:latin typeface="URW DIN" pitchFamily="2" charset="77"/>
                <a:ea typeface="DIN 2014" panose="020B0504020202020204" pitchFamily="34" charset="77"/>
                <a:cs typeface="Poppins SemiBold"/>
                <a:sym typeface="Poppins SemiBold"/>
              </a:rPr>
              <a:t> Driven methods meet AI/ML</a:t>
            </a:r>
          </a:p>
        </p:txBody>
      </p:sp>
    </p:spTree>
    <p:custDataLst>
      <p:tags r:id="rId1"/>
    </p:custDataLst>
    <p:extLst>
      <p:ext uri="{BB962C8B-B14F-4D97-AF65-F5344CB8AC3E}">
        <p14:creationId xmlns:p14="http://schemas.microsoft.com/office/powerpoint/2010/main" val="413898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3;p58">
            <a:extLst>
              <a:ext uri="{FF2B5EF4-FFF2-40B4-BE49-F238E27FC236}">
                <a16:creationId xmlns:a16="http://schemas.microsoft.com/office/drawing/2014/main" id="{BAF3FA2C-E8C0-438A-A1E1-6EC4485668EB}"/>
              </a:ext>
            </a:extLst>
          </p:cNvPr>
          <p:cNvSpPr txBox="1"/>
          <p:nvPr/>
        </p:nvSpPr>
        <p:spPr>
          <a:xfrm>
            <a:off x="1312410" y="889480"/>
            <a:ext cx="4044949"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2386E"/>
                </a:solidFill>
                <a:effectLst/>
                <a:uLnTx/>
                <a:uFillTx/>
                <a:latin typeface="+mj-lt"/>
                <a:ea typeface="Poppins SemiBold"/>
                <a:cs typeface="Poppins SemiBold"/>
                <a:sym typeface="Poppins SemiBold"/>
              </a:rPr>
              <a:t>Our </a:t>
            </a:r>
            <a:r>
              <a:rPr kumimoji="0" lang="en-US" sz="2400" b="1" i="0" u="none" strike="noStrike" kern="0" cap="none" spc="0" normalizeH="0" baseline="0" noProof="0" dirty="0">
                <a:ln>
                  <a:noFill/>
                </a:ln>
                <a:solidFill>
                  <a:srgbClr val="42386E"/>
                </a:solidFill>
                <a:effectLst/>
                <a:uLnTx/>
                <a:uFillTx/>
                <a:latin typeface="+mj-lt"/>
                <a:ea typeface="Poppins SemiBold"/>
                <a:cs typeface="Poppins SemiBold"/>
                <a:sym typeface="Poppins SemiBold"/>
              </a:rPr>
              <a:t>Technology</a:t>
            </a:r>
            <a:endParaRPr kumimoji="0" lang="en-US" sz="2000" b="1" i="0" u="none" strike="noStrike" kern="0" cap="none" spc="0" normalizeH="0" baseline="0" noProof="0" dirty="0">
              <a:ln>
                <a:noFill/>
              </a:ln>
              <a:solidFill>
                <a:srgbClr val="42386E"/>
              </a:solidFill>
              <a:effectLst/>
              <a:uLnTx/>
              <a:uFillTx/>
              <a:latin typeface="+mj-lt"/>
              <a:ea typeface="Poppins SemiBold"/>
              <a:cs typeface="Poppins SemiBold"/>
              <a:sym typeface="Poppins SemiBold"/>
            </a:endParaRPr>
          </a:p>
        </p:txBody>
      </p:sp>
      <p:sp>
        <p:nvSpPr>
          <p:cNvPr id="3" name="Google Shape;584;p58">
            <a:extLst>
              <a:ext uri="{FF2B5EF4-FFF2-40B4-BE49-F238E27FC236}">
                <a16:creationId xmlns:a16="http://schemas.microsoft.com/office/drawing/2014/main" id="{90FDF9C7-C439-4230-AC2F-8F745A4B2C63}"/>
              </a:ext>
            </a:extLst>
          </p:cNvPr>
          <p:cNvSpPr txBox="1"/>
          <p:nvPr/>
        </p:nvSpPr>
        <p:spPr>
          <a:xfrm>
            <a:off x="2333815" y="1541563"/>
            <a:ext cx="4019550" cy="3249581"/>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50000"/>
              </a:lnSpc>
              <a:spcBef>
                <a:spcPts val="600"/>
              </a:spcBef>
              <a:spcAft>
                <a:spcPts val="0"/>
              </a:spcAft>
              <a:buClr>
                <a:srgbClr val="4C4084"/>
              </a:buClr>
              <a:buSzTx/>
              <a:buFont typeface="Arial"/>
              <a:buNone/>
              <a:tabLst/>
              <a:defRPr/>
            </a:pPr>
            <a:r>
              <a:rPr kumimoji="0" lang="en-US" sz="16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Scalable</a:t>
            </a:r>
          </a:p>
          <a:p>
            <a:pPr marL="0" marR="0" lvl="0" indent="0" algn="just" defTabSz="914400" rtl="0" eaLnBrk="1" fontAlgn="auto" latinLnBrk="0" hangingPunct="1">
              <a:lnSpc>
                <a:spcPct val="150000"/>
              </a:lnSpc>
              <a:spcBef>
                <a:spcPts val="600"/>
              </a:spcBef>
              <a:spcAft>
                <a:spcPts val="0"/>
              </a:spcAft>
              <a:buClr>
                <a:srgbClr val="4C4084"/>
              </a:buClr>
              <a:buSzTx/>
              <a:buFont typeface="Arial"/>
              <a:buNone/>
              <a:tabLst/>
              <a:defRPr/>
            </a:pPr>
            <a:r>
              <a:rPr kumimoji="0" lang="en-US" sz="16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Secure</a:t>
            </a:r>
          </a:p>
          <a:p>
            <a:pPr marL="0" marR="0" lvl="0" indent="0" algn="just" defTabSz="914400" rtl="0" eaLnBrk="1" fontAlgn="auto" latinLnBrk="0" hangingPunct="1">
              <a:lnSpc>
                <a:spcPct val="150000"/>
              </a:lnSpc>
              <a:spcBef>
                <a:spcPts val="600"/>
              </a:spcBef>
              <a:spcAft>
                <a:spcPts val="0"/>
              </a:spcAft>
              <a:buClr>
                <a:srgbClr val="4C4084"/>
              </a:buClr>
              <a:buSzTx/>
              <a:buFont typeface="Arial"/>
              <a:buNone/>
              <a:tabLst/>
              <a:defRPr/>
            </a:pPr>
            <a:r>
              <a:rPr kumimoji="0" lang="en-US" sz="16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Cloud-based SaaS model</a:t>
            </a:r>
          </a:p>
          <a:p>
            <a:pPr marL="0" marR="0" lvl="0" indent="0" algn="just" defTabSz="914400" rtl="0" eaLnBrk="1" fontAlgn="auto" latinLnBrk="0" hangingPunct="1">
              <a:lnSpc>
                <a:spcPct val="150000"/>
              </a:lnSpc>
              <a:spcBef>
                <a:spcPts val="600"/>
              </a:spcBef>
              <a:spcAft>
                <a:spcPts val="0"/>
              </a:spcAft>
              <a:buClr>
                <a:srgbClr val="4C4084"/>
              </a:buClr>
              <a:buSzTx/>
              <a:buFont typeface="Arial"/>
              <a:buNone/>
              <a:tabLst/>
              <a:defRPr/>
            </a:pPr>
            <a:r>
              <a:rPr kumimoji="0" lang="en-US" sz="16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Easy to integrate and deploy </a:t>
            </a:r>
          </a:p>
          <a:p>
            <a:pPr marL="0" marR="0" lvl="0" indent="0" algn="just" defTabSz="914400" rtl="0" eaLnBrk="1" fontAlgn="auto" latinLnBrk="0" hangingPunct="1">
              <a:lnSpc>
                <a:spcPct val="150000"/>
              </a:lnSpc>
              <a:spcBef>
                <a:spcPts val="600"/>
              </a:spcBef>
              <a:spcAft>
                <a:spcPts val="0"/>
              </a:spcAft>
              <a:buClr>
                <a:srgbClr val="4C4084"/>
              </a:buClr>
              <a:buSzTx/>
              <a:buFont typeface="Arial"/>
              <a:buNone/>
              <a:tabLst/>
              <a:defRPr/>
            </a:pPr>
            <a:r>
              <a:rPr kumimoji="0" lang="en-US" sz="16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Proven</a:t>
            </a:r>
          </a:p>
          <a:p>
            <a:pPr marL="0" marR="0" lvl="0" indent="0" algn="just" defTabSz="914400" rtl="0" eaLnBrk="1" fontAlgn="auto" latinLnBrk="0" hangingPunct="1">
              <a:lnSpc>
                <a:spcPct val="150000"/>
              </a:lnSpc>
              <a:spcBef>
                <a:spcPts val="600"/>
              </a:spcBef>
              <a:spcAft>
                <a:spcPts val="0"/>
              </a:spcAft>
              <a:buClr>
                <a:srgbClr val="4C4084"/>
              </a:buClr>
              <a:buSzTx/>
              <a:buFont typeface="Arial"/>
              <a:buNone/>
              <a:tabLst/>
              <a:defRPr/>
            </a:pPr>
            <a:r>
              <a:rPr kumimoji="0" lang="en-US" sz="16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Hosted on Azure </a:t>
            </a:r>
          </a:p>
          <a:p>
            <a:pPr marL="0" marR="0" lvl="0" indent="0" algn="just" defTabSz="914400" rtl="0" eaLnBrk="1" fontAlgn="auto" latinLnBrk="0" hangingPunct="1">
              <a:lnSpc>
                <a:spcPct val="150000"/>
              </a:lnSpc>
              <a:spcBef>
                <a:spcPts val="600"/>
              </a:spcBef>
              <a:spcAft>
                <a:spcPts val="0"/>
              </a:spcAft>
              <a:buClr>
                <a:srgbClr val="4C4084"/>
              </a:buClr>
              <a:buSzTx/>
              <a:buFont typeface="Arial"/>
              <a:buNone/>
              <a:tabLst/>
              <a:defRPr/>
            </a:pPr>
            <a:r>
              <a:rPr kumimoji="0" lang="en-US" sz="16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Translated into 15 languages</a:t>
            </a:r>
          </a:p>
        </p:txBody>
      </p:sp>
      <p:grpSp>
        <p:nvGrpSpPr>
          <p:cNvPr id="4" name="Groupe 3">
            <a:extLst>
              <a:ext uri="{FF2B5EF4-FFF2-40B4-BE49-F238E27FC236}">
                <a16:creationId xmlns:a16="http://schemas.microsoft.com/office/drawing/2014/main" id="{539685A0-2ABF-4212-B2E2-F5A23455EEDB}"/>
              </a:ext>
            </a:extLst>
          </p:cNvPr>
          <p:cNvGrpSpPr/>
          <p:nvPr/>
        </p:nvGrpSpPr>
        <p:grpSpPr>
          <a:xfrm>
            <a:off x="1748496" y="1678344"/>
            <a:ext cx="444686" cy="3112800"/>
            <a:chOff x="1932351" y="1941426"/>
            <a:chExt cx="444686" cy="3112800"/>
          </a:xfrm>
        </p:grpSpPr>
        <p:pic>
          <p:nvPicPr>
            <p:cNvPr id="5" name="Graphique 4" descr="Verrou avec un remplissage uni">
              <a:extLst>
                <a:ext uri="{FF2B5EF4-FFF2-40B4-BE49-F238E27FC236}">
                  <a16:creationId xmlns:a16="http://schemas.microsoft.com/office/drawing/2014/main" id="{66628AF4-8A5B-4B4E-819F-00A085B420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2351" y="2386112"/>
              <a:ext cx="444686" cy="444686"/>
            </a:xfrm>
            <a:prstGeom prst="rect">
              <a:avLst/>
            </a:prstGeom>
          </p:spPr>
        </p:pic>
        <p:pic>
          <p:nvPicPr>
            <p:cNvPr id="6" name="Graphique 5" descr="Flèche en cercle avec un remplissage uni">
              <a:extLst>
                <a:ext uri="{FF2B5EF4-FFF2-40B4-BE49-F238E27FC236}">
                  <a16:creationId xmlns:a16="http://schemas.microsoft.com/office/drawing/2014/main" id="{0742A367-0298-474A-A012-3764BA2824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2351" y="1941426"/>
              <a:ext cx="444686" cy="444686"/>
            </a:xfrm>
            <a:prstGeom prst="rect">
              <a:avLst/>
            </a:prstGeom>
          </p:spPr>
        </p:pic>
        <p:pic>
          <p:nvPicPr>
            <p:cNvPr id="7" name="Graphique 6" descr="Nuage avec un remplissage uni">
              <a:extLst>
                <a:ext uri="{FF2B5EF4-FFF2-40B4-BE49-F238E27FC236}">
                  <a16:creationId xmlns:a16="http://schemas.microsoft.com/office/drawing/2014/main" id="{1DBDF022-98FC-45E8-A6A3-0A8247E1FE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2351" y="2830797"/>
              <a:ext cx="444686" cy="444686"/>
            </a:xfrm>
            <a:prstGeom prst="rect">
              <a:avLst/>
            </a:prstGeom>
          </p:spPr>
        </p:pic>
        <p:pic>
          <p:nvPicPr>
            <p:cNvPr id="8" name="Graphique 7" descr="Case cochée avec un remplissage uni">
              <a:extLst>
                <a:ext uri="{FF2B5EF4-FFF2-40B4-BE49-F238E27FC236}">
                  <a16:creationId xmlns:a16="http://schemas.microsoft.com/office/drawing/2014/main" id="{991EC7CC-A405-414A-8908-27CC78C014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32351" y="3720169"/>
              <a:ext cx="444686" cy="444686"/>
            </a:xfrm>
            <a:prstGeom prst="rect">
              <a:avLst/>
            </a:prstGeom>
          </p:spPr>
        </p:pic>
        <p:pic>
          <p:nvPicPr>
            <p:cNvPr id="9" name="Graphique 8" descr="Base de données avec un remplissage uni">
              <a:extLst>
                <a:ext uri="{FF2B5EF4-FFF2-40B4-BE49-F238E27FC236}">
                  <a16:creationId xmlns:a16="http://schemas.microsoft.com/office/drawing/2014/main" id="{55EA2F83-2629-48D8-B6D2-EB8D5589B0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32351" y="4164854"/>
              <a:ext cx="444686" cy="444686"/>
            </a:xfrm>
            <a:prstGeom prst="rect">
              <a:avLst/>
            </a:prstGeom>
          </p:spPr>
        </p:pic>
        <p:pic>
          <p:nvPicPr>
            <p:cNvPr id="10" name="Graphique 9" descr="Sous-titres avec un remplissage uni">
              <a:extLst>
                <a:ext uri="{FF2B5EF4-FFF2-40B4-BE49-F238E27FC236}">
                  <a16:creationId xmlns:a16="http://schemas.microsoft.com/office/drawing/2014/main" id="{C579AE77-FBAC-447A-8D16-1C7D7C0FD73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32351" y="4609540"/>
              <a:ext cx="444686" cy="444686"/>
            </a:xfrm>
            <a:prstGeom prst="rect">
              <a:avLst/>
            </a:prstGeom>
          </p:spPr>
        </p:pic>
        <p:pic>
          <p:nvPicPr>
            <p:cNvPr id="11" name="Graphique 10" descr="Branché débranché avec un remplissage uni">
              <a:extLst>
                <a:ext uri="{FF2B5EF4-FFF2-40B4-BE49-F238E27FC236}">
                  <a16:creationId xmlns:a16="http://schemas.microsoft.com/office/drawing/2014/main" id="{40765E3B-9C93-41E5-9F33-64DA3235F6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32351" y="3275483"/>
              <a:ext cx="444686" cy="444686"/>
            </a:xfrm>
            <a:prstGeom prst="rect">
              <a:avLst/>
            </a:prstGeom>
          </p:spPr>
        </p:pic>
      </p:grpSp>
    </p:spTree>
    <p:custDataLst>
      <p:tags r:id="rId1"/>
    </p:custDataLst>
    <p:extLst>
      <p:ext uri="{BB962C8B-B14F-4D97-AF65-F5344CB8AC3E}">
        <p14:creationId xmlns:p14="http://schemas.microsoft.com/office/powerpoint/2010/main" val="334436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23B6B161-B735-4586-8CD8-E15D645777B2}"/>
              </a:ext>
            </a:extLst>
          </p:cNvPr>
          <p:cNvSpPr txBox="1"/>
          <p:nvPr/>
        </p:nvSpPr>
        <p:spPr>
          <a:xfrm>
            <a:off x="1234567" y="1626456"/>
            <a:ext cx="1502227"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3" name="Google Shape;583;p58">
            <a:extLst>
              <a:ext uri="{FF2B5EF4-FFF2-40B4-BE49-F238E27FC236}">
                <a16:creationId xmlns:a16="http://schemas.microsoft.com/office/drawing/2014/main" id="{F1EEB791-B688-4E51-8717-877010E615BA}"/>
              </a:ext>
            </a:extLst>
          </p:cNvPr>
          <p:cNvSpPr txBox="1"/>
          <p:nvPr/>
        </p:nvSpPr>
        <p:spPr>
          <a:xfrm>
            <a:off x="1284848" y="2110721"/>
            <a:ext cx="4366922"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2386E"/>
                </a:solidFill>
                <a:effectLst/>
                <a:uLnTx/>
                <a:uFillTx/>
                <a:latin typeface="+mj-lt"/>
                <a:ea typeface="DIN 2014 Bold" panose="020B0504020202020204" pitchFamily="34" charset="77"/>
                <a:cs typeface="Poppins SemiBold"/>
                <a:sym typeface="Poppins SemiBold"/>
              </a:rPr>
              <a:t>Successful</a:t>
            </a: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 integrations with:</a:t>
            </a:r>
          </a:p>
        </p:txBody>
      </p:sp>
      <p:sp>
        <p:nvSpPr>
          <p:cNvPr id="4" name="Google Shape;560;p40">
            <a:extLst>
              <a:ext uri="{FF2B5EF4-FFF2-40B4-BE49-F238E27FC236}">
                <a16:creationId xmlns:a16="http://schemas.microsoft.com/office/drawing/2014/main" id="{3F1248CE-1E20-4942-AFE3-CC37B3674BC9}"/>
              </a:ext>
            </a:extLst>
          </p:cNvPr>
          <p:cNvSpPr/>
          <p:nvPr/>
        </p:nvSpPr>
        <p:spPr>
          <a:xfrm>
            <a:off x="2426680" y="4387348"/>
            <a:ext cx="663391" cy="678579"/>
          </a:xfrm>
          <a:prstGeom prst="ellipse">
            <a:avLst/>
          </a:prstGeom>
          <a:ln w="76200">
            <a:solidFill>
              <a:srgbClr val="7878C1"/>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URW DIN" pitchFamily="2" charset="77"/>
              <a:cs typeface="Arial"/>
              <a:sym typeface="Arial"/>
            </a:endParaRPr>
          </a:p>
        </p:txBody>
      </p:sp>
      <p:sp>
        <p:nvSpPr>
          <p:cNvPr id="5" name="Google Shape;561;p40">
            <a:extLst>
              <a:ext uri="{FF2B5EF4-FFF2-40B4-BE49-F238E27FC236}">
                <a16:creationId xmlns:a16="http://schemas.microsoft.com/office/drawing/2014/main" id="{21EBF118-79C1-48EC-A5CF-5ED23A3AFF31}"/>
              </a:ext>
            </a:extLst>
          </p:cNvPr>
          <p:cNvSpPr/>
          <p:nvPr/>
        </p:nvSpPr>
        <p:spPr>
          <a:xfrm>
            <a:off x="1400619" y="3379663"/>
            <a:ext cx="663391" cy="678579"/>
          </a:xfrm>
          <a:prstGeom prst="ellipse">
            <a:avLst/>
          </a:prstGeom>
          <a:solidFill>
            <a:srgbClr val="FFFFFF"/>
          </a:solidFill>
          <a:ln w="76200">
            <a:solidFill>
              <a:srgbClr val="7878C1"/>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URW DIN" pitchFamily="2" charset="77"/>
              <a:cs typeface="Arial"/>
              <a:sym typeface="Arial"/>
            </a:endParaRPr>
          </a:p>
        </p:txBody>
      </p:sp>
      <p:sp>
        <p:nvSpPr>
          <p:cNvPr id="6" name="Google Shape;562;p40">
            <a:extLst>
              <a:ext uri="{FF2B5EF4-FFF2-40B4-BE49-F238E27FC236}">
                <a16:creationId xmlns:a16="http://schemas.microsoft.com/office/drawing/2014/main" id="{C5906098-931D-46B9-AB08-8EF2D616D5A5}"/>
              </a:ext>
            </a:extLst>
          </p:cNvPr>
          <p:cNvSpPr/>
          <p:nvPr/>
        </p:nvSpPr>
        <p:spPr>
          <a:xfrm>
            <a:off x="2423719" y="3378820"/>
            <a:ext cx="663391" cy="678579"/>
          </a:xfrm>
          <a:prstGeom prst="ellipse">
            <a:avLst/>
          </a:prstGeom>
          <a:solidFill>
            <a:srgbClr val="FFFFFF"/>
          </a:solidFill>
          <a:ln w="76200">
            <a:solidFill>
              <a:srgbClr val="7878C1"/>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URW DIN" pitchFamily="2" charset="77"/>
              <a:cs typeface="Arial"/>
              <a:sym typeface="Arial"/>
            </a:endParaRPr>
          </a:p>
        </p:txBody>
      </p:sp>
      <p:sp>
        <p:nvSpPr>
          <p:cNvPr id="7" name="Google Shape;563;p40">
            <a:extLst>
              <a:ext uri="{FF2B5EF4-FFF2-40B4-BE49-F238E27FC236}">
                <a16:creationId xmlns:a16="http://schemas.microsoft.com/office/drawing/2014/main" id="{2FEBA63B-7300-4154-BF36-BA411BA80520}"/>
              </a:ext>
            </a:extLst>
          </p:cNvPr>
          <p:cNvSpPr/>
          <p:nvPr/>
        </p:nvSpPr>
        <p:spPr>
          <a:xfrm>
            <a:off x="3452741" y="3378820"/>
            <a:ext cx="663391" cy="678579"/>
          </a:xfrm>
          <a:prstGeom prst="ellipse">
            <a:avLst/>
          </a:prstGeom>
          <a:solidFill>
            <a:srgbClr val="FFFFFF"/>
          </a:solidFill>
          <a:ln w="76200">
            <a:solidFill>
              <a:srgbClr val="7878C1"/>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URW DIN" pitchFamily="2" charset="77"/>
              <a:cs typeface="Arial"/>
              <a:sym typeface="Arial"/>
            </a:endParaRPr>
          </a:p>
        </p:txBody>
      </p:sp>
      <p:pic>
        <p:nvPicPr>
          <p:cNvPr id="8" name="Google Shape;564;p40" descr="Google Shape;564;p40">
            <a:extLst>
              <a:ext uri="{FF2B5EF4-FFF2-40B4-BE49-F238E27FC236}">
                <a16:creationId xmlns:a16="http://schemas.microsoft.com/office/drawing/2014/main" id="{DCFF9EB9-C754-4804-A07B-EC74FB864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8552" y="3604918"/>
            <a:ext cx="378297" cy="214978"/>
          </a:xfrm>
          <a:prstGeom prst="rect">
            <a:avLst/>
          </a:prstGeom>
          <a:ln w="12700">
            <a:miter lim="400000"/>
          </a:ln>
        </p:spPr>
      </p:pic>
      <p:pic>
        <p:nvPicPr>
          <p:cNvPr id="9" name="Google Shape;565;p40" descr="Google Shape;565;p40">
            <a:extLst>
              <a:ext uri="{FF2B5EF4-FFF2-40B4-BE49-F238E27FC236}">
                <a16:creationId xmlns:a16="http://schemas.microsoft.com/office/drawing/2014/main" id="{71701EE2-2D2F-4E9E-BD65-252BE1DBA7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7323" y="3605541"/>
            <a:ext cx="492707" cy="174822"/>
          </a:xfrm>
          <a:prstGeom prst="rect">
            <a:avLst/>
          </a:prstGeom>
          <a:ln w="12700">
            <a:miter lim="400000"/>
          </a:ln>
        </p:spPr>
      </p:pic>
      <p:sp>
        <p:nvSpPr>
          <p:cNvPr id="10" name="Google Shape;566;p40">
            <a:extLst>
              <a:ext uri="{FF2B5EF4-FFF2-40B4-BE49-F238E27FC236}">
                <a16:creationId xmlns:a16="http://schemas.microsoft.com/office/drawing/2014/main" id="{FEEE74D1-0FBF-4C6F-9D8D-E825CEBFE2A6}"/>
              </a:ext>
            </a:extLst>
          </p:cNvPr>
          <p:cNvSpPr/>
          <p:nvPr/>
        </p:nvSpPr>
        <p:spPr>
          <a:xfrm>
            <a:off x="1400619" y="4387348"/>
            <a:ext cx="663391" cy="678579"/>
          </a:xfrm>
          <a:prstGeom prst="ellipse">
            <a:avLst/>
          </a:prstGeom>
          <a:solidFill>
            <a:srgbClr val="FFFFFF"/>
          </a:solidFill>
          <a:ln w="76200">
            <a:solidFill>
              <a:srgbClr val="7878C1"/>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URW DIN" pitchFamily="2" charset="77"/>
              <a:cs typeface="Arial"/>
              <a:sym typeface="Arial"/>
            </a:endParaRPr>
          </a:p>
        </p:txBody>
      </p:sp>
      <p:sp>
        <p:nvSpPr>
          <p:cNvPr id="11" name="Google Shape;567;p40">
            <a:extLst>
              <a:ext uri="{FF2B5EF4-FFF2-40B4-BE49-F238E27FC236}">
                <a16:creationId xmlns:a16="http://schemas.microsoft.com/office/drawing/2014/main" id="{6B143037-4229-4DEA-BFFB-41BB30AB7CAD}"/>
              </a:ext>
            </a:extLst>
          </p:cNvPr>
          <p:cNvSpPr/>
          <p:nvPr/>
        </p:nvSpPr>
        <p:spPr>
          <a:xfrm>
            <a:off x="3452741" y="4387348"/>
            <a:ext cx="663391" cy="678579"/>
          </a:xfrm>
          <a:prstGeom prst="ellipse">
            <a:avLst/>
          </a:prstGeom>
          <a:solidFill>
            <a:srgbClr val="FFFFFF"/>
          </a:solidFill>
          <a:ln w="76200">
            <a:solidFill>
              <a:srgbClr val="7878C1"/>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URW DIN" pitchFamily="2" charset="77"/>
              <a:cs typeface="Arial"/>
              <a:sym typeface="Arial"/>
            </a:endParaRPr>
          </a:p>
        </p:txBody>
      </p:sp>
      <p:pic>
        <p:nvPicPr>
          <p:cNvPr id="12" name="Google Shape;568;p40" descr="Google Shape;568;p40">
            <a:extLst>
              <a:ext uri="{FF2B5EF4-FFF2-40B4-BE49-F238E27FC236}">
                <a16:creationId xmlns:a16="http://schemas.microsoft.com/office/drawing/2014/main" id="{E0D2DD47-2537-4D60-8754-434AE4A524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1522" y="4595239"/>
            <a:ext cx="450972" cy="259666"/>
          </a:xfrm>
          <a:prstGeom prst="rect">
            <a:avLst/>
          </a:prstGeom>
          <a:ln w="12700">
            <a:miter lim="400000"/>
          </a:ln>
        </p:spPr>
      </p:pic>
      <p:pic>
        <p:nvPicPr>
          <p:cNvPr id="13" name="Google Shape;569;p40" descr="Google Shape;569;p40">
            <a:extLst>
              <a:ext uri="{FF2B5EF4-FFF2-40B4-BE49-F238E27FC236}">
                <a16:creationId xmlns:a16="http://schemas.microsoft.com/office/drawing/2014/main" id="{968F6937-D6DC-423F-90DD-1AA1BC636A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20284" y="4633704"/>
            <a:ext cx="485778" cy="166846"/>
          </a:xfrm>
          <a:prstGeom prst="rect">
            <a:avLst/>
          </a:prstGeom>
          <a:ln w="12700">
            <a:miter lim="400000"/>
          </a:ln>
        </p:spPr>
      </p:pic>
      <p:sp>
        <p:nvSpPr>
          <p:cNvPr id="14" name="Google Shape;570;p40">
            <a:extLst>
              <a:ext uri="{FF2B5EF4-FFF2-40B4-BE49-F238E27FC236}">
                <a16:creationId xmlns:a16="http://schemas.microsoft.com/office/drawing/2014/main" id="{19885480-87F8-4BEE-BB81-5FD9111A4E75}"/>
              </a:ext>
            </a:extLst>
          </p:cNvPr>
          <p:cNvSpPr/>
          <p:nvPr/>
        </p:nvSpPr>
        <p:spPr>
          <a:xfrm>
            <a:off x="4478802" y="3378820"/>
            <a:ext cx="663391" cy="678579"/>
          </a:xfrm>
          <a:prstGeom prst="ellipse">
            <a:avLst/>
          </a:prstGeom>
          <a:solidFill>
            <a:srgbClr val="FFFFFF"/>
          </a:solidFill>
          <a:ln w="76200">
            <a:solidFill>
              <a:srgbClr val="7878C1"/>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URW DIN" pitchFamily="2" charset="77"/>
              <a:cs typeface="Arial"/>
              <a:sym typeface="Arial"/>
            </a:endParaRPr>
          </a:p>
        </p:txBody>
      </p:sp>
      <p:sp>
        <p:nvSpPr>
          <p:cNvPr id="15" name="Google Shape;571;p40">
            <a:extLst>
              <a:ext uri="{FF2B5EF4-FFF2-40B4-BE49-F238E27FC236}">
                <a16:creationId xmlns:a16="http://schemas.microsoft.com/office/drawing/2014/main" id="{AE9C3B9E-7082-425E-93F7-722EE65D3936}"/>
              </a:ext>
            </a:extLst>
          </p:cNvPr>
          <p:cNvSpPr/>
          <p:nvPr/>
        </p:nvSpPr>
        <p:spPr>
          <a:xfrm>
            <a:off x="4478802" y="4387348"/>
            <a:ext cx="663391" cy="678579"/>
          </a:xfrm>
          <a:prstGeom prst="ellipse">
            <a:avLst/>
          </a:prstGeom>
          <a:solidFill>
            <a:srgbClr val="FFFFFF"/>
          </a:solidFill>
          <a:ln w="76200">
            <a:solidFill>
              <a:srgbClr val="7878C1"/>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
                <a:srgbClr val="FFFFFF"/>
              </a:buClr>
              <a:buSzTx/>
              <a:buFontTx/>
              <a:buNone/>
              <a:tabLst/>
              <a:defRPr sz="1400">
                <a:latin typeface="+mn-lt"/>
                <a:ea typeface="+mn-ea"/>
                <a:cs typeface="+mn-cs"/>
                <a:sym typeface="Arial"/>
              </a:defRPr>
            </a:pPr>
            <a:endParaRPr kumimoji="0" sz="1400" b="0" i="0" u="none" strike="noStrike" kern="0" cap="none" spc="0" normalizeH="0" baseline="0" noProof="0" dirty="0">
              <a:ln>
                <a:noFill/>
              </a:ln>
              <a:solidFill>
                <a:srgbClr val="FFFFFF"/>
              </a:solidFill>
              <a:effectLst/>
              <a:uLnTx/>
              <a:uFillTx/>
              <a:latin typeface="URW DIN" pitchFamily="2" charset="77"/>
              <a:cs typeface="Arial"/>
              <a:sym typeface="Arial"/>
            </a:endParaRPr>
          </a:p>
        </p:txBody>
      </p:sp>
      <p:pic>
        <p:nvPicPr>
          <p:cNvPr id="16" name="Google Shape;572;p40" descr="Google Shape;572;p40">
            <a:extLst>
              <a:ext uri="{FF2B5EF4-FFF2-40B4-BE49-F238E27FC236}">
                <a16:creationId xmlns:a16="http://schemas.microsoft.com/office/drawing/2014/main" id="{F47BC47F-0C6D-44F0-BE13-E86014FE5D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2565" y="3582433"/>
            <a:ext cx="247025" cy="252681"/>
          </a:xfrm>
          <a:prstGeom prst="rect">
            <a:avLst/>
          </a:prstGeom>
          <a:ln w="12700">
            <a:miter lim="400000"/>
          </a:ln>
        </p:spPr>
      </p:pic>
      <p:pic>
        <p:nvPicPr>
          <p:cNvPr id="17" name="Google Shape;573;p40" descr="Google Shape;573;p40">
            <a:extLst>
              <a:ext uri="{FF2B5EF4-FFF2-40B4-BE49-F238E27FC236}">
                <a16:creationId xmlns:a16="http://schemas.microsoft.com/office/drawing/2014/main" id="{5A17D2CA-5848-4F10-9B65-86646FF4A0B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39368" y="4641831"/>
            <a:ext cx="505124" cy="150591"/>
          </a:xfrm>
          <a:prstGeom prst="rect">
            <a:avLst/>
          </a:prstGeom>
          <a:ln w="12700">
            <a:miter lim="400000"/>
          </a:ln>
        </p:spPr>
      </p:pic>
      <p:pic>
        <p:nvPicPr>
          <p:cNvPr id="18" name="Google Shape;574;p40" descr="Google Shape;574;p40">
            <a:extLst>
              <a:ext uri="{FF2B5EF4-FFF2-40B4-BE49-F238E27FC236}">
                <a16:creationId xmlns:a16="http://schemas.microsoft.com/office/drawing/2014/main" id="{4A6A2B56-329F-4350-98EB-1B94399460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36702" y="3533239"/>
            <a:ext cx="339268" cy="347036"/>
          </a:xfrm>
          <a:prstGeom prst="rect">
            <a:avLst/>
          </a:prstGeom>
          <a:ln w="12700">
            <a:miter lim="400000"/>
          </a:ln>
        </p:spPr>
      </p:pic>
      <p:pic>
        <p:nvPicPr>
          <p:cNvPr id="19" name="Google Shape;575;p40" descr="Google Shape;575;p40">
            <a:extLst>
              <a:ext uri="{FF2B5EF4-FFF2-40B4-BE49-F238E27FC236}">
                <a16:creationId xmlns:a16="http://schemas.microsoft.com/office/drawing/2014/main" id="{6AAA9238-B761-4550-9F3A-E08E1DDA871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44825" y="4682241"/>
            <a:ext cx="342324" cy="136783"/>
          </a:xfrm>
          <a:prstGeom prst="rect">
            <a:avLst/>
          </a:prstGeom>
          <a:ln w="12700">
            <a:miter lim="400000"/>
          </a:ln>
        </p:spPr>
      </p:pic>
    </p:spTree>
    <p:custDataLst>
      <p:tags r:id="rId1"/>
    </p:custDataLst>
    <p:extLst>
      <p:ext uri="{BB962C8B-B14F-4D97-AF65-F5344CB8AC3E}">
        <p14:creationId xmlns:p14="http://schemas.microsoft.com/office/powerpoint/2010/main" val="768634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F943AF76-C772-4D54-A78C-77347974AA69}"/>
              </a:ext>
            </a:extLst>
          </p:cNvPr>
          <p:cNvSpPr txBox="1"/>
          <p:nvPr/>
        </p:nvSpPr>
        <p:spPr>
          <a:xfrm>
            <a:off x="934720" y="1040701"/>
            <a:ext cx="1576185" cy="2635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3" name="Google Shape;583;p58">
            <a:extLst>
              <a:ext uri="{FF2B5EF4-FFF2-40B4-BE49-F238E27FC236}">
                <a16:creationId xmlns:a16="http://schemas.microsoft.com/office/drawing/2014/main" id="{7B72D888-AD49-4F62-8863-BA119C4422D9}"/>
              </a:ext>
            </a:extLst>
          </p:cNvPr>
          <p:cNvSpPr txBox="1"/>
          <p:nvPr/>
        </p:nvSpPr>
        <p:spPr>
          <a:xfrm>
            <a:off x="850320" y="1471668"/>
            <a:ext cx="3288387" cy="88242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2386E"/>
                </a:solidFill>
                <a:effectLst/>
                <a:uLnTx/>
                <a:uFillTx/>
                <a:latin typeface="+mj-lt"/>
                <a:ea typeface="DIN 2014 Bold" panose="020B0504020202020204" pitchFamily="34" charset="77"/>
                <a:cs typeface="Poppins SemiBold"/>
                <a:sym typeface="Poppins SemiBold"/>
              </a:rPr>
              <a:t>Our approach </a:t>
            </a: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to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data factory</a:t>
            </a:r>
          </a:p>
        </p:txBody>
      </p:sp>
      <p:sp>
        <p:nvSpPr>
          <p:cNvPr id="4" name="Google Shape;584;p58">
            <a:extLst>
              <a:ext uri="{FF2B5EF4-FFF2-40B4-BE49-F238E27FC236}">
                <a16:creationId xmlns:a16="http://schemas.microsoft.com/office/drawing/2014/main" id="{410CB3A1-F013-407A-A527-EF94545BD36A}"/>
              </a:ext>
            </a:extLst>
          </p:cNvPr>
          <p:cNvSpPr txBox="1"/>
          <p:nvPr/>
        </p:nvSpPr>
        <p:spPr>
          <a:xfrm>
            <a:off x="850319" y="2535894"/>
            <a:ext cx="4378905" cy="3369605"/>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solidFill>
                  <a:srgbClr val="6667AB"/>
                </a:solidFill>
                <a:effectLst/>
                <a:uLnTx/>
                <a:uFillTx/>
                <a:latin typeface="+mj-lt"/>
                <a:ea typeface="DIN 2014 Bold" panose="020B0504020202020204" pitchFamily="34" charset="77"/>
                <a:cs typeface="Open Sans"/>
                <a:sym typeface="Open Sans"/>
              </a:rPr>
              <a:t>Powerful. </a:t>
            </a:r>
            <a:br>
              <a:rPr kumimoji="0" lang="en-US" sz="1800" b="1" i="0" u="none" strike="noStrike" kern="0" cap="none" spc="0" normalizeH="0" baseline="0" noProof="0" dirty="0">
                <a:ln>
                  <a:noFill/>
                </a:ln>
                <a:solidFill>
                  <a:srgbClr val="595959"/>
                </a:solidFill>
                <a:effectLst/>
                <a:uLnTx/>
                <a:uFillTx/>
                <a:latin typeface="+mj-lt"/>
                <a:ea typeface="DIN 2014 Bold" panose="020B0504020202020204" pitchFamily="34" charset="77"/>
                <a:cs typeface="Open Sans"/>
                <a:sym typeface="Open Sans"/>
              </a:rPr>
            </a:b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More than 90 built-in connectors.</a:t>
            </a:r>
            <a:b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br>
            <a:endPar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endParaRP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solidFill>
                  <a:srgbClr val="6667AB"/>
                </a:solidFill>
                <a:effectLst/>
                <a:uLnTx/>
                <a:uFillTx/>
                <a:latin typeface="+mj-lt"/>
                <a:ea typeface="DIN 2014 Bold" panose="020B0504020202020204" pitchFamily="34" charset="77"/>
                <a:cs typeface="Open Sans"/>
                <a:sym typeface="Open Sans"/>
              </a:rPr>
              <a:t>Efficient.</a:t>
            </a:r>
            <a:br>
              <a:rPr kumimoji="0" lang="en-US" sz="1800" b="1" i="0" u="none" strike="noStrike" kern="0" cap="none" spc="0" normalizeH="0" baseline="0" noProof="0" dirty="0">
                <a:ln>
                  <a:noFill/>
                </a:ln>
                <a:solidFill>
                  <a:srgbClr val="595959"/>
                </a:solidFill>
                <a:effectLst/>
                <a:uLnTx/>
                <a:uFillTx/>
                <a:latin typeface="+mj-lt"/>
                <a:ea typeface="DIN 2014 Bold" panose="020B0504020202020204" pitchFamily="34" charset="77"/>
                <a:cs typeface="Open Sans"/>
                <a:sym typeface="Open Sans"/>
              </a:rPr>
            </a:b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A single solution that saves time and expense.</a:t>
            </a:r>
            <a:b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br>
            <a:endPar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endParaRP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solidFill>
                  <a:srgbClr val="6667AB"/>
                </a:solidFill>
                <a:effectLst/>
                <a:uLnTx/>
                <a:uFillTx/>
                <a:latin typeface="+mj-lt"/>
                <a:ea typeface="DIN 2014 Bold" panose="020B0504020202020204" pitchFamily="34" charset="77"/>
                <a:cs typeface="Open Sans"/>
                <a:sym typeface="Open Sans"/>
              </a:rPr>
              <a:t>Secure.</a:t>
            </a:r>
            <a:br>
              <a:rPr kumimoji="0" lang="en-US" sz="1800" b="1" i="0" u="none" strike="noStrike" kern="0" cap="none" spc="0" normalizeH="0" baseline="0" noProof="0" dirty="0">
                <a:ln>
                  <a:noFill/>
                </a:ln>
                <a:solidFill>
                  <a:srgbClr val="595959"/>
                </a:solidFill>
                <a:effectLst/>
                <a:uLnTx/>
                <a:uFillTx/>
                <a:latin typeface="+mj-lt"/>
                <a:ea typeface="DIN 2014 Bold" panose="020B0504020202020204" pitchFamily="34" charset="77"/>
                <a:cs typeface="Open Sans"/>
                <a:sym typeface="Open Sans"/>
              </a:rPr>
            </a:br>
            <a:r>
              <a:rPr kumimoji="0" lang="en-US" sz="1400" b="0" i="0" u="none" strike="noStrike" kern="0" cap="none" spc="0" normalizeH="0" baseline="0" noProof="0" dirty="0">
                <a:ln>
                  <a:noFill/>
                </a:ln>
                <a:solidFill>
                  <a:srgbClr val="595959"/>
                </a:solidFill>
                <a:effectLst/>
                <a:uLnTx/>
                <a:uFillTx/>
                <a:latin typeface="+mj-lt"/>
                <a:ea typeface="DIN 2014" panose="020B0504020202020204" pitchFamily="34" charset="77"/>
                <a:cs typeface="Open Sans"/>
                <a:sym typeface="Open Sans"/>
              </a:rPr>
              <a:t>Certified by HIPAA and HITECH, ISO/IEC 27001, ISO/IEC 27018, and CSA STAR.</a:t>
            </a:r>
          </a:p>
        </p:txBody>
      </p:sp>
    </p:spTree>
    <p:custDataLst>
      <p:tags r:id="rId1"/>
    </p:custDataLst>
    <p:extLst>
      <p:ext uri="{BB962C8B-B14F-4D97-AF65-F5344CB8AC3E}">
        <p14:creationId xmlns:p14="http://schemas.microsoft.com/office/powerpoint/2010/main" val="213068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4654E0BB-22C5-419E-A22A-BE82261CE674}"/>
              </a:ext>
            </a:extLst>
          </p:cNvPr>
          <p:cNvSpPr txBox="1"/>
          <p:nvPr/>
        </p:nvSpPr>
        <p:spPr>
          <a:xfrm>
            <a:off x="1192251" y="1111951"/>
            <a:ext cx="2448244" cy="2156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n-lt"/>
                <a:ea typeface="DIN 2014 Bold" panose="020B0504020202020204" pitchFamily="34" charset="77"/>
                <a:cs typeface="Poppins Medium"/>
                <a:sym typeface="Poppins Medium"/>
              </a:rPr>
              <a:t>OUR APPROACH</a:t>
            </a:r>
            <a:endParaRPr kumimoji="0" sz="1400" b="0" i="0" u="none" strike="noStrike" kern="0" cap="none" spc="600" normalizeH="0" baseline="0" noProof="0" dirty="0">
              <a:ln>
                <a:noFill/>
              </a:ln>
              <a:solidFill>
                <a:srgbClr val="000000"/>
              </a:solidFill>
              <a:effectLst/>
              <a:uLnTx/>
              <a:uFillTx/>
              <a:latin typeface="+mn-lt"/>
              <a:ea typeface="DIN 2014 Bold" panose="020B0504020202020204" pitchFamily="34" charset="77"/>
              <a:cs typeface="Arial"/>
              <a:sym typeface="Arial"/>
            </a:endParaRPr>
          </a:p>
        </p:txBody>
      </p:sp>
      <p:sp>
        <p:nvSpPr>
          <p:cNvPr id="3" name="Google Shape;1115;p58">
            <a:extLst>
              <a:ext uri="{FF2B5EF4-FFF2-40B4-BE49-F238E27FC236}">
                <a16:creationId xmlns:a16="http://schemas.microsoft.com/office/drawing/2014/main" id="{5597896D-7406-4E96-A6E5-E4DBE1E7CD6E}"/>
              </a:ext>
            </a:extLst>
          </p:cNvPr>
          <p:cNvSpPr txBox="1"/>
          <p:nvPr/>
        </p:nvSpPr>
        <p:spPr>
          <a:xfrm>
            <a:off x="2416373" y="2527718"/>
            <a:ext cx="826146" cy="4026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01</a:t>
            </a:r>
            <a:endParaRPr kumimoji="0" sz="700" b="1" i="0" u="none" strike="noStrike" kern="0" cap="none" spc="0" normalizeH="0" baseline="0" noProof="0" dirty="0">
              <a:ln>
                <a:noFill/>
              </a:ln>
              <a:solidFill>
                <a:srgbClr val="000000"/>
              </a:solidFill>
              <a:effectLst/>
              <a:uLnTx/>
              <a:uFillTx/>
              <a:latin typeface="+mn-lt"/>
              <a:cs typeface="Arial"/>
              <a:sym typeface="Arial"/>
            </a:endParaRPr>
          </a:p>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PROJECT</a:t>
            </a:r>
            <a:endParaRPr kumimoji="0" sz="6000" b="1" i="0" u="none" strike="noStrike" kern="0" cap="none" spc="0" normalizeH="0" baseline="0" noProof="0" dirty="0">
              <a:ln>
                <a:noFill/>
              </a:ln>
              <a:solidFill>
                <a:srgbClr val="FFFFFF"/>
              </a:solidFill>
              <a:effectLst/>
              <a:uLnTx/>
              <a:uFillTx/>
              <a:latin typeface="+mn-lt"/>
              <a:cs typeface="Arial"/>
              <a:sym typeface="Arial"/>
            </a:endParaRPr>
          </a:p>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PLANNING</a:t>
            </a:r>
          </a:p>
        </p:txBody>
      </p:sp>
      <p:sp>
        <p:nvSpPr>
          <p:cNvPr id="4" name="Google Shape;1116;p58">
            <a:extLst>
              <a:ext uri="{FF2B5EF4-FFF2-40B4-BE49-F238E27FC236}">
                <a16:creationId xmlns:a16="http://schemas.microsoft.com/office/drawing/2014/main" id="{4C218C10-42F3-46CE-A16E-5D24D9AEC0EB}"/>
              </a:ext>
            </a:extLst>
          </p:cNvPr>
          <p:cNvSpPr txBox="1"/>
          <p:nvPr/>
        </p:nvSpPr>
        <p:spPr>
          <a:xfrm>
            <a:off x="3802750" y="2516705"/>
            <a:ext cx="966362" cy="4026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02</a:t>
            </a:r>
            <a:endParaRPr kumimoji="0" sz="700" b="1" i="0" u="none" strike="noStrike" kern="0" cap="none" spc="0" normalizeH="0" baseline="0" noProof="0" dirty="0">
              <a:ln>
                <a:noFill/>
              </a:ln>
              <a:solidFill>
                <a:srgbClr val="000000"/>
              </a:solidFill>
              <a:effectLst/>
              <a:uLnTx/>
              <a:uFillTx/>
              <a:latin typeface="+mn-lt"/>
              <a:cs typeface="Arial"/>
              <a:sym typeface="Arial"/>
            </a:endParaRPr>
          </a:p>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DDMRP</a:t>
            </a:r>
            <a:br>
              <a:rPr kumimoji="0" sz="700" b="1" i="0" u="none" strike="noStrike" kern="0" cap="none" spc="0" normalizeH="0" baseline="0" noProof="0" dirty="0">
                <a:ln>
                  <a:noFill/>
                </a:ln>
                <a:solidFill>
                  <a:srgbClr val="FFFFFF"/>
                </a:solidFill>
                <a:effectLst/>
                <a:uLnTx/>
                <a:uFillTx/>
                <a:latin typeface="+mn-lt"/>
                <a:cs typeface="Arial"/>
                <a:sym typeface="Arial"/>
              </a:rPr>
            </a:br>
            <a:r>
              <a:rPr kumimoji="0" sz="700" b="1" i="0" u="none" strike="noStrike" kern="0" cap="none" spc="0" normalizeH="0" baseline="0" noProof="0" dirty="0">
                <a:ln>
                  <a:noFill/>
                </a:ln>
                <a:solidFill>
                  <a:srgbClr val="FFFFFF"/>
                </a:solidFill>
                <a:effectLst/>
                <a:uLnTx/>
                <a:uFillTx/>
                <a:latin typeface="+mn-lt"/>
                <a:cs typeface="Arial"/>
                <a:sym typeface="Arial"/>
              </a:rPr>
              <a:t>WORKSHOPPING</a:t>
            </a:r>
          </a:p>
        </p:txBody>
      </p:sp>
      <p:sp>
        <p:nvSpPr>
          <p:cNvPr id="5" name="Google Shape;1117;p58">
            <a:extLst>
              <a:ext uri="{FF2B5EF4-FFF2-40B4-BE49-F238E27FC236}">
                <a16:creationId xmlns:a16="http://schemas.microsoft.com/office/drawing/2014/main" id="{39E0DCD0-C362-495F-8464-87FB5943AEA6}"/>
              </a:ext>
            </a:extLst>
          </p:cNvPr>
          <p:cNvSpPr txBox="1"/>
          <p:nvPr/>
        </p:nvSpPr>
        <p:spPr>
          <a:xfrm>
            <a:off x="5207506" y="2500638"/>
            <a:ext cx="1021406" cy="4026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03</a:t>
            </a:r>
            <a:endParaRPr kumimoji="0" sz="700" b="1" i="0" u="none" strike="noStrike" kern="0" cap="none" spc="0" normalizeH="0" baseline="0" noProof="0" dirty="0">
              <a:ln>
                <a:noFill/>
              </a:ln>
              <a:solidFill>
                <a:srgbClr val="000000"/>
              </a:solidFill>
              <a:effectLst/>
              <a:uLnTx/>
              <a:uFillTx/>
              <a:latin typeface="+mn-lt"/>
              <a:cs typeface="Arial"/>
              <a:sym typeface="Arial"/>
            </a:endParaRPr>
          </a:p>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EDUCATION</a:t>
            </a:r>
            <a:br>
              <a:rPr kumimoji="0" sz="700" b="1" i="0" u="none" strike="noStrike" kern="0" cap="none" spc="0" normalizeH="0" baseline="0" noProof="0" dirty="0">
                <a:ln>
                  <a:noFill/>
                </a:ln>
                <a:solidFill>
                  <a:srgbClr val="FFFFFF"/>
                </a:solidFill>
                <a:effectLst/>
                <a:uLnTx/>
                <a:uFillTx/>
                <a:latin typeface="+mn-lt"/>
                <a:cs typeface="Arial"/>
                <a:sym typeface="Arial"/>
              </a:rPr>
            </a:br>
            <a:r>
              <a:rPr kumimoji="0" sz="700" b="1" i="0" u="none" strike="noStrike" kern="0" cap="none" spc="0" normalizeH="0" baseline="0" noProof="0" dirty="0">
                <a:ln>
                  <a:noFill/>
                </a:ln>
                <a:solidFill>
                  <a:srgbClr val="FFFFFF"/>
                </a:solidFill>
                <a:effectLst/>
                <a:uLnTx/>
                <a:uFillTx/>
                <a:latin typeface="+mn-lt"/>
                <a:cs typeface="Arial"/>
                <a:sym typeface="Arial"/>
              </a:rPr>
              <a:t>&amp; TRAINING</a:t>
            </a:r>
          </a:p>
        </p:txBody>
      </p:sp>
      <p:sp>
        <p:nvSpPr>
          <p:cNvPr id="6" name="Google Shape;1118;p58">
            <a:extLst>
              <a:ext uri="{FF2B5EF4-FFF2-40B4-BE49-F238E27FC236}">
                <a16:creationId xmlns:a16="http://schemas.microsoft.com/office/drawing/2014/main" id="{1C6509F1-60A4-49AD-B982-401DC195EA73}"/>
              </a:ext>
            </a:extLst>
          </p:cNvPr>
          <p:cNvSpPr txBox="1"/>
          <p:nvPr/>
        </p:nvSpPr>
        <p:spPr>
          <a:xfrm>
            <a:off x="6667306" y="2517929"/>
            <a:ext cx="1021406" cy="4026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04</a:t>
            </a:r>
            <a:endParaRPr kumimoji="0" sz="700" b="1" i="0" u="none" strike="noStrike" kern="0" cap="none" spc="0" normalizeH="0" baseline="0" noProof="0" dirty="0">
              <a:ln>
                <a:noFill/>
              </a:ln>
              <a:solidFill>
                <a:srgbClr val="000000"/>
              </a:solidFill>
              <a:effectLst/>
              <a:uLnTx/>
              <a:uFillTx/>
              <a:latin typeface="+mn-lt"/>
              <a:cs typeface="Arial"/>
              <a:sym typeface="Arial"/>
            </a:endParaRPr>
          </a:p>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PRE-LAUNCH</a:t>
            </a:r>
            <a:br>
              <a:rPr kumimoji="0" sz="700" b="1" i="0" u="none" strike="noStrike" kern="0" cap="none" spc="0" normalizeH="0" baseline="0" noProof="0" dirty="0">
                <a:ln>
                  <a:noFill/>
                </a:ln>
                <a:solidFill>
                  <a:srgbClr val="FFFFFF"/>
                </a:solidFill>
                <a:effectLst/>
                <a:uLnTx/>
                <a:uFillTx/>
                <a:latin typeface="+mn-lt"/>
                <a:cs typeface="Arial"/>
                <a:sym typeface="Arial"/>
              </a:rPr>
            </a:br>
            <a:r>
              <a:rPr kumimoji="0" sz="700" b="1" i="0" u="none" strike="noStrike" kern="0" cap="none" spc="0" normalizeH="0" baseline="0" noProof="0" dirty="0">
                <a:ln>
                  <a:noFill/>
                </a:ln>
                <a:solidFill>
                  <a:srgbClr val="FFFFFF"/>
                </a:solidFill>
                <a:effectLst/>
                <a:uLnTx/>
                <a:uFillTx/>
                <a:latin typeface="+mn-lt"/>
                <a:cs typeface="Arial"/>
                <a:sym typeface="Arial"/>
              </a:rPr>
              <a:t>REHEARSAL</a:t>
            </a:r>
          </a:p>
        </p:txBody>
      </p:sp>
      <p:sp>
        <p:nvSpPr>
          <p:cNvPr id="7" name="Google Shape;1119;p58">
            <a:extLst>
              <a:ext uri="{FF2B5EF4-FFF2-40B4-BE49-F238E27FC236}">
                <a16:creationId xmlns:a16="http://schemas.microsoft.com/office/drawing/2014/main" id="{157292F7-2C99-4C92-B310-2E9138746E30}"/>
              </a:ext>
            </a:extLst>
          </p:cNvPr>
          <p:cNvSpPr txBox="1"/>
          <p:nvPr/>
        </p:nvSpPr>
        <p:spPr>
          <a:xfrm>
            <a:off x="8106863" y="2527718"/>
            <a:ext cx="1021406" cy="263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05</a:t>
            </a:r>
            <a:endParaRPr kumimoji="0" sz="700" b="1" i="0" u="none" strike="noStrike" kern="0" cap="none" spc="0" normalizeH="0" baseline="0" noProof="0" dirty="0">
              <a:ln>
                <a:noFill/>
              </a:ln>
              <a:solidFill>
                <a:srgbClr val="000000"/>
              </a:solidFill>
              <a:effectLst/>
              <a:uLnTx/>
              <a:uFillTx/>
              <a:latin typeface="+mn-lt"/>
              <a:cs typeface="Arial"/>
              <a:sym typeface="Arial"/>
            </a:endParaRPr>
          </a:p>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GO LIVE</a:t>
            </a:r>
          </a:p>
        </p:txBody>
      </p:sp>
      <p:sp>
        <p:nvSpPr>
          <p:cNvPr id="8" name="Google Shape;1120;p58">
            <a:extLst>
              <a:ext uri="{FF2B5EF4-FFF2-40B4-BE49-F238E27FC236}">
                <a16:creationId xmlns:a16="http://schemas.microsoft.com/office/drawing/2014/main" id="{4B7EA442-E266-429F-BA78-54895909C8F4}"/>
              </a:ext>
            </a:extLst>
          </p:cNvPr>
          <p:cNvSpPr txBox="1"/>
          <p:nvPr/>
        </p:nvSpPr>
        <p:spPr>
          <a:xfrm>
            <a:off x="9546420" y="2517929"/>
            <a:ext cx="1021406" cy="263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06</a:t>
            </a:r>
            <a:endParaRPr kumimoji="0" sz="700" b="1" i="0" u="none" strike="noStrike" kern="0" cap="none" spc="0" normalizeH="0" baseline="0" noProof="0" dirty="0">
              <a:ln>
                <a:noFill/>
              </a:ln>
              <a:solidFill>
                <a:srgbClr val="000000"/>
              </a:solidFill>
              <a:effectLst/>
              <a:uLnTx/>
              <a:uFillTx/>
              <a:latin typeface="+mn-lt"/>
              <a:cs typeface="Arial"/>
              <a:sym typeface="Arial"/>
            </a:endParaRPr>
          </a:p>
          <a:p>
            <a:pPr marL="0" marR="0" lvl="0" indent="0" algn="ctr" defTabSz="914400" rtl="0" eaLnBrk="1" fontAlgn="auto" latinLnBrk="0" hangingPunct="0">
              <a:lnSpc>
                <a:spcPct val="128571"/>
              </a:lnSpc>
              <a:spcBef>
                <a:spcPts val="0"/>
              </a:spcBef>
              <a:spcAft>
                <a:spcPts val="0"/>
              </a:spcAft>
              <a:buClr>
                <a:srgbClr val="FFFFFF"/>
              </a:buClr>
              <a:buSzTx/>
              <a:buFontTx/>
              <a:buNone/>
              <a:tabLst/>
              <a:defRPr sz="700" b="1">
                <a:latin typeface="+mn-lt"/>
                <a:ea typeface="+mn-ea"/>
                <a:cs typeface="+mn-cs"/>
                <a:sym typeface="Arial"/>
              </a:defRPr>
            </a:pPr>
            <a:r>
              <a:rPr kumimoji="0" sz="700" b="1" i="0" u="none" strike="noStrike" kern="0" cap="none" spc="0" normalizeH="0" baseline="0" noProof="0" dirty="0">
                <a:ln>
                  <a:noFill/>
                </a:ln>
                <a:solidFill>
                  <a:srgbClr val="FFFFFF"/>
                </a:solidFill>
                <a:effectLst/>
                <a:uLnTx/>
                <a:uFillTx/>
                <a:latin typeface="+mn-lt"/>
                <a:cs typeface="Arial"/>
                <a:sym typeface="Arial"/>
              </a:rPr>
              <a:t>FINE TUNING</a:t>
            </a:r>
          </a:p>
        </p:txBody>
      </p:sp>
      <p:sp>
        <p:nvSpPr>
          <p:cNvPr id="9" name="Google Shape;1108;p58">
            <a:extLst>
              <a:ext uri="{FF2B5EF4-FFF2-40B4-BE49-F238E27FC236}">
                <a16:creationId xmlns:a16="http://schemas.microsoft.com/office/drawing/2014/main" id="{76B7B558-4D02-41E8-9970-4608D8741BD0}"/>
              </a:ext>
            </a:extLst>
          </p:cNvPr>
          <p:cNvSpPr txBox="1"/>
          <p:nvPr/>
        </p:nvSpPr>
        <p:spPr>
          <a:xfrm>
            <a:off x="1915397" y="4384719"/>
            <a:ext cx="1240281" cy="8772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33333"/>
              </a:lnSpc>
              <a:spcBef>
                <a:spcPts val="600"/>
              </a:spcBef>
              <a:defRPr sz="1200" b="1">
                <a:solidFill>
                  <a:srgbClr val="43386E"/>
                </a:solidFill>
                <a:latin typeface="DIN2014-Demi"/>
                <a:ea typeface="DIN2014-Demi"/>
                <a:cs typeface="DIN2014-Demi"/>
                <a:sym typeface="DIN2014-Demi"/>
              </a:defRPr>
            </a:lvl1pPr>
          </a:lstStyle>
          <a:p>
            <a:pPr marL="0" marR="0" lvl="0" indent="0" algn="l" defTabSz="914400" rtl="0" eaLnBrk="1" fontAlgn="auto" latinLnBrk="0" hangingPunct="0">
              <a:lnSpc>
                <a:spcPct val="133333"/>
              </a:lnSpc>
              <a:spcBef>
                <a:spcPts val="600"/>
              </a:spcBef>
              <a:spcAft>
                <a:spcPts val="0"/>
              </a:spcAft>
              <a:buClr>
                <a:srgbClr val="FFFFFF"/>
              </a:buClr>
              <a:buSzTx/>
              <a:buFontTx/>
              <a:buNone/>
              <a:tabLst/>
              <a:defRPr/>
            </a:pPr>
            <a:r>
              <a:rPr kumimoji="0" sz="1100" b="0" i="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t>With custom milestones, metrics and KPIs aligned to your goals </a:t>
            </a:r>
          </a:p>
        </p:txBody>
      </p:sp>
      <p:sp>
        <p:nvSpPr>
          <p:cNvPr id="10" name="Google Shape;1109;p58">
            <a:extLst>
              <a:ext uri="{FF2B5EF4-FFF2-40B4-BE49-F238E27FC236}">
                <a16:creationId xmlns:a16="http://schemas.microsoft.com/office/drawing/2014/main" id="{1F582365-4BB7-4A86-99B1-30621831910D}"/>
              </a:ext>
            </a:extLst>
          </p:cNvPr>
          <p:cNvSpPr txBox="1"/>
          <p:nvPr/>
        </p:nvSpPr>
        <p:spPr>
          <a:xfrm>
            <a:off x="3376938" y="4384719"/>
            <a:ext cx="1240281" cy="886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133333"/>
              </a:lnSpc>
              <a:spcBef>
                <a:spcPts val="600"/>
              </a:spcBef>
              <a:spcAft>
                <a:spcPts val="0"/>
              </a:spcAft>
              <a:buClr>
                <a:srgbClr val="FFFFFF"/>
              </a:buClr>
              <a:buSzTx/>
              <a:buFontTx/>
              <a:buNone/>
              <a:tabLst/>
              <a:defRPr sz="1200" b="1">
                <a:solidFill>
                  <a:srgbClr val="43386E"/>
                </a:solidFill>
                <a:latin typeface="DIN2014-Demi"/>
                <a:ea typeface="DIN2014-Demi"/>
                <a:cs typeface="DIN2014-Demi"/>
                <a:sym typeface="DIN2014-Demi"/>
              </a:defRPr>
            </a:pPr>
            <a:r>
              <a:rPr kumimoji="0" lang="en-US" sz="110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t>To map your </a:t>
            </a:r>
            <a:br>
              <a:rPr kumimoji="0" lang="en-US" sz="110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br>
            <a:r>
              <a:rPr kumimoji="0" lang="en-US" sz="110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t>current physical </a:t>
            </a:r>
            <a:br>
              <a:rPr kumimoji="0" lang="en-US" sz="110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br>
            <a:r>
              <a:rPr kumimoji="0" lang="en-US" sz="110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t>and transactional material flow </a:t>
            </a:r>
          </a:p>
        </p:txBody>
      </p:sp>
      <p:sp>
        <p:nvSpPr>
          <p:cNvPr id="11" name="Google Shape;1110;p58">
            <a:extLst>
              <a:ext uri="{FF2B5EF4-FFF2-40B4-BE49-F238E27FC236}">
                <a16:creationId xmlns:a16="http://schemas.microsoft.com/office/drawing/2014/main" id="{9610CF30-6035-4301-995E-A7C1CB90C926}"/>
              </a:ext>
            </a:extLst>
          </p:cNvPr>
          <p:cNvSpPr txBox="1"/>
          <p:nvPr/>
        </p:nvSpPr>
        <p:spPr>
          <a:xfrm>
            <a:off x="4769112" y="4384717"/>
            <a:ext cx="1240281" cy="1552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0">
              <a:lnSpc>
                <a:spcPct val="133333"/>
              </a:lnSpc>
              <a:spcBef>
                <a:spcPts val="600"/>
              </a:spcBef>
              <a:spcAft>
                <a:spcPts val="0"/>
              </a:spcAft>
              <a:buClr>
                <a:srgbClr val="FFFFFF"/>
              </a:buClr>
              <a:buSzTx/>
              <a:buFontTx/>
              <a:buNone/>
              <a:tabLst/>
              <a:defRPr sz="1200" b="1">
                <a:solidFill>
                  <a:srgbClr val="43386E"/>
                </a:solidFill>
                <a:latin typeface="DIN2014-Demi"/>
                <a:ea typeface="DIN2014-Demi"/>
                <a:cs typeface="DIN2014-Demi"/>
                <a:sym typeface="DIN2014-Demi"/>
              </a:defRPr>
            </a:pPr>
            <a:r>
              <a:rPr kumimoji="0" sz="1100" i="0" u="none" strike="noStrike" kern="0" cap="none" spc="0" normalizeH="0" baseline="0" noProof="0">
                <a:ln>
                  <a:noFill/>
                </a:ln>
                <a:solidFill>
                  <a:srgbClr val="43386E"/>
                </a:solidFill>
                <a:effectLst/>
                <a:uLnTx/>
                <a:uFillTx/>
                <a:latin typeface="+mn-lt"/>
                <a:ea typeface="DIN 2014 Light" panose="020B0404020202020204" pitchFamily="34" charset="0"/>
                <a:sym typeface="DIN2014-Demi"/>
              </a:rPr>
              <a:t>Knowledge transfer on DDMRP principles and applications </a:t>
            </a:r>
            <a:br>
              <a:rPr kumimoji="0" sz="1100" i="0" u="none" strike="noStrike" kern="0" cap="none" spc="0" normalizeH="0" baseline="0" noProof="0">
                <a:ln>
                  <a:noFill/>
                </a:ln>
                <a:solidFill>
                  <a:srgbClr val="43386E"/>
                </a:solidFill>
                <a:effectLst/>
                <a:uLnTx/>
                <a:uFillTx/>
                <a:latin typeface="+mn-lt"/>
                <a:ea typeface="DIN 2014 Light" panose="020B0404020202020204" pitchFamily="34" charset="0"/>
                <a:sym typeface="DIN2014-Demi"/>
              </a:rPr>
            </a:br>
            <a:r>
              <a:rPr kumimoji="0" sz="1100" i="0" u="none" strike="noStrike" kern="0" cap="none" spc="0" normalizeH="0" baseline="0" noProof="0">
                <a:ln>
                  <a:noFill/>
                </a:ln>
                <a:solidFill>
                  <a:srgbClr val="43386E"/>
                </a:solidFill>
                <a:effectLst/>
                <a:uLnTx/>
                <a:uFillTx/>
                <a:latin typeface="+mn-lt"/>
                <a:ea typeface="DIN 2014 Light" panose="020B0404020202020204" pitchFamily="34" charset="0"/>
                <a:sym typeface="DIN2014-Demi"/>
              </a:rPr>
              <a:t>for effective change management </a:t>
            </a:r>
          </a:p>
        </p:txBody>
      </p:sp>
      <p:sp>
        <p:nvSpPr>
          <p:cNvPr id="12" name="Google Shape;1111;p58">
            <a:extLst>
              <a:ext uri="{FF2B5EF4-FFF2-40B4-BE49-F238E27FC236}">
                <a16:creationId xmlns:a16="http://schemas.microsoft.com/office/drawing/2014/main" id="{AFAC76CF-C6CA-449A-B4C7-953343D18959}"/>
              </a:ext>
            </a:extLst>
          </p:cNvPr>
          <p:cNvSpPr txBox="1"/>
          <p:nvPr/>
        </p:nvSpPr>
        <p:spPr>
          <a:xfrm>
            <a:off x="6292286" y="4384717"/>
            <a:ext cx="1240281" cy="1327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133333"/>
              </a:lnSpc>
              <a:spcBef>
                <a:spcPts val="600"/>
              </a:spcBef>
              <a:spcAft>
                <a:spcPts val="0"/>
              </a:spcAft>
              <a:buClr>
                <a:srgbClr val="FFFFFF"/>
              </a:buClr>
              <a:buSzTx/>
              <a:buFontTx/>
              <a:buNone/>
              <a:tabLst/>
              <a:defRPr sz="1200" b="1">
                <a:solidFill>
                  <a:srgbClr val="43386E"/>
                </a:solidFill>
                <a:latin typeface="DIN2014-Demi"/>
                <a:ea typeface="DIN2014-Demi"/>
                <a:cs typeface="DIN2014-Demi"/>
                <a:sym typeface="DIN2014-Demi"/>
              </a:defRPr>
            </a:pPr>
            <a:r>
              <a:rPr kumimoji="0" sz="1100" i="0" u="none" strike="noStrike" kern="0" cap="none" spc="0" normalizeH="0" baseline="0" noProof="0">
                <a:ln>
                  <a:noFill/>
                </a:ln>
                <a:solidFill>
                  <a:srgbClr val="43386E"/>
                </a:solidFill>
                <a:effectLst/>
                <a:uLnTx/>
                <a:uFillTx/>
                <a:latin typeface="+mn-lt"/>
                <a:ea typeface="DIN 2014 Light" panose="020B0404020202020204" pitchFamily="34" charset="0"/>
                <a:sym typeface="DIN2014-Demi"/>
              </a:rPr>
              <a:t>Full dry run, </a:t>
            </a:r>
            <a:br>
              <a:rPr kumimoji="0" sz="1100" i="0" u="none" strike="noStrike" kern="0" cap="none" spc="0" normalizeH="0" baseline="0" noProof="0">
                <a:ln>
                  <a:noFill/>
                </a:ln>
                <a:solidFill>
                  <a:srgbClr val="43386E"/>
                </a:solidFill>
                <a:effectLst/>
                <a:uLnTx/>
                <a:uFillTx/>
                <a:latin typeface="+mn-lt"/>
                <a:ea typeface="DIN 2014 Light" panose="020B0404020202020204" pitchFamily="34" charset="0"/>
                <a:sym typeface="DIN2014-Demi"/>
              </a:rPr>
            </a:br>
            <a:r>
              <a:rPr kumimoji="0" sz="1100" i="0" u="none" strike="noStrike" kern="0" cap="none" spc="0" normalizeH="0" baseline="0" noProof="0">
                <a:ln>
                  <a:noFill/>
                </a:ln>
                <a:solidFill>
                  <a:srgbClr val="43386E"/>
                </a:solidFill>
                <a:effectLst/>
                <a:uLnTx/>
                <a:uFillTx/>
                <a:latin typeface="+mn-lt"/>
                <a:ea typeface="DIN 2014 Light" panose="020B0404020202020204" pitchFamily="34" charset="0"/>
                <a:sym typeface="DIN2014-Demi"/>
              </a:rPr>
              <a:t>including data validation, interface testing, MRP runs, and system settings </a:t>
            </a:r>
          </a:p>
        </p:txBody>
      </p:sp>
      <p:sp>
        <p:nvSpPr>
          <p:cNvPr id="13" name="Google Shape;1112;p58">
            <a:extLst>
              <a:ext uri="{FF2B5EF4-FFF2-40B4-BE49-F238E27FC236}">
                <a16:creationId xmlns:a16="http://schemas.microsoft.com/office/drawing/2014/main" id="{53B5778E-FD48-4299-A46C-B7D572BD2BB2}"/>
              </a:ext>
            </a:extLst>
          </p:cNvPr>
          <p:cNvSpPr txBox="1"/>
          <p:nvPr/>
        </p:nvSpPr>
        <p:spPr>
          <a:xfrm>
            <a:off x="7815460" y="4384718"/>
            <a:ext cx="1240281" cy="1111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133333"/>
              </a:lnSpc>
              <a:spcBef>
                <a:spcPts val="600"/>
              </a:spcBef>
              <a:spcAft>
                <a:spcPts val="0"/>
              </a:spcAft>
              <a:buClr>
                <a:srgbClr val="FFFFFF"/>
              </a:buClr>
              <a:buSzTx/>
              <a:buFontTx/>
              <a:buNone/>
              <a:tabLst/>
              <a:defRPr sz="1200" b="1">
                <a:solidFill>
                  <a:srgbClr val="43386E"/>
                </a:solidFill>
                <a:latin typeface="DIN2014-Demi"/>
                <a:ea typeface="DIN2014-Demi"/>
                <a:cs typeface="DIN2014-Demi"/>
                <a:sym typeface="DIN2014-Demi"/>
              </a:defRPr>
            </a:pPr>
            <a:r>
              <a:rPr kumimoji="0" sz="1100" i="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t>Launch support, </a:t>
            </a:r>
            <a:br>
              <a:rPr kumimoji="0" sz="1100" i="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br>
            <a:r>
              <a:rPr kumimoji="0" sz="1100" i="0" u="none" strike="noStrike" kern="0" cap="none" spc="0" normalizeH="0" baseline="0" noProof="0" dirty="0">
                <a:ln>
                  <a:noFill/>
                </a:ln>
                <a:solidFill>
                  <a:srgbClr val="43386E"/>
                </a:solidFill>
                <a:effectLst/>
                <a:uLnTx/>
                <a:uFillTx/>
                <a:latin typeface="+mn-lt"/>
                <a:ea typeface="DIN 2014 Light" panose="020B0404020202020204" pitchFamily="34" charset="0"/>
                <a:sym typeface="DIN2014-Demi"/>
              </a:rPr>
              <a:t>with additional training and monitoring for smooth go-live </a:t>
            </a:r>
          </a:p>
        </p:txBody>
      </p:sp>
      <p:sp>
        <p:nvSpPr>
          <p:cNvPr id="14" name="Google Shape;1113;p58">
            <a:extLst>
              <a:ext uri="{FF2B5EF4-FFF2-40B4-BE49-F238E27FC236}">
                <a16:creationId xmlns:a16="http://schemas.microsoft.com/office/drawing/2014/main" id="{4B64585E-E8A7-4296-B61E-92E1405C9A04}"/>
              </a:ext>
            </a:extLst>
          </p:cNvPr>
          <p:cNvSpPr txBox="1"/>
          <p:nvPr/>
        </p:nvSpPr>
        <p:spPr>
          <a:xfrm>
            <a:off x="9257082" y="4384719"/>
            <a:ext cx="1240281" cy="1111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33333"/>
              </a:lnSpc>
              <a:spcBef>
                <a:spcPts val="600"/>
              </a:spcBef>
              <a:defRPr sz="1200" b="1">
                <a:solidFill>
                  <a:srgbClr val="43386E"/>
                </a:solidFill>
                <a:latin typeface="DIN2014-Demi"/>
                <a:ea typeface="DIN2014-Demi"/>
                <a:cs typeface="DIN2014-Demi"/>
                <a:sym typeface="DIN2014-Demi"/>
              </a:defRPr>
            </a:lvl1pPr>
          </a:lstStyle>
          <a:p>
            <a:pPr marL="0" marR="0" lvl="0" indent="0" algn="l" defTabSz="914400" rtl="0" eaLnBrk="1" fontAlgn="auto" latinLnBrk="0" hangingPunct="0">
              <a:lnSpc>
                <a:spcPct val="133333"/>
              </a:lnSpc>
              <a:spcBef>
                <a:spcPts val="600"/>
              </a:spcBef>
              <a:spcAft>
                <a:spcPts val="0"/>
              </a:spcAft>
              <a:buClr>
                <a:srgbClr val="FFFFFF"/>
              </a:buClr>
              <a:buSzTx/>
              <a:buFontTx/>
              <a:buNone/>
              <a:tabLst/>
              <a:defRPr/>
            </a:pPr>
            <a:r>
              <a:rPr kumimoji="0" sz="1100" b="0" i="0" u="none" strike="noStrike" kern="0" cap="none" spc="0" normalizeH="0" baseline="0" noProof="0">
                <a:ln>
                  <a:noFill/>
                </a:ln>
                <a:solidFill>
                  <a:srgbClr val="43386E"/>
                </a:solidFill>
                <a:effectLst/>
                <a:uLnTx/>
                <a:uFillTx/>
                <a:latin typeface="+mn-lt"/>
                <a:ea typeface="DIN 2014 Light" panose="020B0404020202020204" pitchFamily="34" charset="0"/>
                <a:sym typeface="DIN2014-Demi"/>
              </a:rPr>
              <a:t>Auditing to map progress against KPIs and recommend enhancements </a:t>
            </a:r>
          </a:p>
        </p:txBody>
      </p:sp>
      <p:sp>
        <p:nvSpPr>
          <p:cNvPr id="15" name="Google Shape;583;p58">
            <a:extLst>
              <a:ext uri="{FF2B5EF4-FFF2-40B4-BE49-F238E27FC236}">
                <a16:creationId xmlns:a16="http://schemas.microsoft.com/office/drawing/2014/main" id="{E7BF785B-F3CE-4499-B214-BAE23A810549}"/>
              </a:ext>
            </a:extLst>
          </p:cNvPr>
          <p:cNvSpPr txBox="1"/>
          <p:nvPr/>
        </p:nvSpPr>
        <p:spPr>
          <a:xfrm>
            <a:off x="1592816" y="1542918"/>
            <a:ext cx="7664288"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2386E"/>
                </a:solidFill>
                <a:effectLst/>
                <a:uLnTx/>
                <a:uFillTx/>
                <a:latin typeface="+mn-lt"/>
                <a:ea typeface="DIN 2014" panose="020B0504020202020204" pitchFamily="34" charset="77"/>
                <a:cs typeface="Poppins SemiBold"/>
                <a:sym typeface="Poppins SemiBold"/>
              </a:rPr>
              <a:t>A </a:t>
            </a:r>
            <a:r>
              <a:rPr kumimoji="0" lang="en-US" sz="2400" b="1" i="0" u="none" strike="noStrike" kern="0" cap="none" spc="0" normalizeH="0" baseline="0" noProof="0" dirty="0">
                <a:ln>
                  <a:noFill/>
                </a:ln>
                <a:solidFill>
                  <a:srgbClr val="42386E"/>
                </a:solidFill>
                <a:effectLst/>
                <a:uLnTx/>
                <a:uFillTx/>
                <a:latin typeface="+mn-lt"/>
                <a:ea typeface="DIN 2014 Bold" panose="020B0504020202020204" pitchFamily="34" charset="77"/>
                <a:cs typeface="Poppins SemiBold"/>
                <a:sym typeface="Poppins SemiBold"/>
              </a:rPr>
              <a:t>six-step process </a:t>
            </a:r>
            <a:r>
              <a:rPr kumimoji="0" lang="en-US" sz="2400" b="0" i="0" u="none" strike="noStrike" kern="0" cap="none" spc="0" normalizeH="0" baseline="0" noProof="0" dirty="0">
                <a:ln>
                  <a:noFill/>
                </a:ln>
                <a:solidFill>
                  <a:srgbClr val="42386E"/>
                </a:solidFill>
                <a:effectLst/>
                <a:uLnTx/>
                <a:uFillTx/>
                <a:latin typeface="+mj-lt"/>
                <a:ea typeface="DIN 2014" panose="020B0504020202020204" pitchFamily="34" charset="77"/>
                <a:cs typeface="Poppins SemiBold"/>
                <a:sym typeface="Poppins SemiBold"/>
              </a:rPr>
              <a:t>proven</a:t>
            </a:r>
            <a:r>
              <a:rPr kumimoji="0" lang="en-US" sz="2400" b="0" i="0" u="none" strike="noStrike" kern="0" cap="none" spc="0" normalizeH="0" baseline="0" noProof="0" dirty="0">
                <a:ln>
                  <a:noFill/>
                </a:ln>
                <a:solidFill>
                  <a:srgbClr val="42386E"/>
                </a:solidFill>
                <a:effectLst/>
                <a:uLnTx/>
                <a:uFillTx/>
                <a:latin typeface="+mn-lt"/>
                <a:ea typeface="DIN 2014" panose="020B0504020202020204" pitchFamily="34" charset="77"/>
                <a:cs typeface="Poppins SemiBold"/>
                <a:sym typeface="Poppins SemiBold"/>
              </a:rPr>
              <a:t> to deliver results</a:t>
            </a:r>
          </a:p>
        </p:txBody>
      </p:sp>
    </p:spTree>
    <p:custDataLst>
      <p:tags r:id="rId1"/>
    </p:custDataLst>
    <p:extLst>
      <p:ext uri="{BB962C8B-B14F-4D97-AF65-F5344CB8AC3E}">
        <p14:creationId xmlns:p14="http://schemas.microsoft.com/office/powerpoint/2010/main" val="66593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1E979C9C-D876-4696-9A59-5C20CAA07467}"/>
              </a:ext>
            </a:extLst>
          </p:cNvPr>
          <p:cNvSpPr txBox="1"/>
          <p:nvPr/>
        </p:nvSpPr>
        <p:spPr>
          <a:xfrm>
            <a:off x="1596789" y="1431312"/>
            <a:ext cx="2049926" cy="2329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PARTNERS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3" name="Google Shape;583;p58">
            <a:extLst>
              <a:ext uri="{FF2B5EF4-FFF2-40B4-BE49-F238E27FC236}">
                <a16:creationId xmlns:a16="http://schemas.microsoft.com/office/drawing/2014/main" id="{BA523C6C-FFB0-483B-A6B6-61906A82A7FD}"/>
              </a:ext>
            </a:extLst>
          </p:cNvPr>
          <p:cNvSpPr txBox="1"/>
          <p:nvPr/>
        </p:nvSpPr>
        <p:spPr>
          <a:xfrm>
            <a:off x="6178014" y="1552877"/>
            <a:ext cx="4044949"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2386E"/>
                </a:solidFill>
                <a:effectLst/>
                <a:uLnTx/>
                <a:uFillTx/>
                <a:latin typeface="+mj-lt"/>
                <a:ea typeface="Poppins SemiBold"/>
                <a:cs typeface="Poppins SemiBold"/>
                <a:sym typeface="Poppins SemiBold"/>
              </a:rPr>
              <a:t>Why </a:t>
            </a:r>
            <a:r>
              <a:rPr kumimoji="0" lang="en-US" sz="2400" b="1" i="0" u="none" strike="noStrike" kern="0" cap="none" spc="0" normalizeH="0" baseline="0" noProof="0" dirty="0">
                <a:ln>
                  <a:noFill/>
                </a:ln>
                <a:solidFill>
                  <a:srgbClr val="42386E"/>
                </a:solidFill>
                <a:effectLst/>
                <a:uLnTx/>
                <a:uFillTx/>
                <a:latin typeface="+mj-lt"/>
                <a:ea typeface="Poppins SemiBold"/>
                <a:cs typeface="Poppins SemiBold"/>
                <a:sym typeface="Poppins SemiBold"/>
              </a:rPr>
              <a:t>partner</a:t>
            </a:r>
            <a:r>
              <a:rPr kumimoji="0" lang="en-US" sz="2400" b="0" i="0" u="none" strike="noStrike" kern="0" cap="none" spc="0" normalizeH="0" baseline="0" noProof="0" dirty="0">
                <a:ln>
                  <a:noFill/>
                </a:ln>
                <a:solidFill>
                  <a:srgbClr val="42386E"/>
                </a:solidFill>
                <a:effectLst/>
                <a:uLnTx/>
                <a:uFillTx/>
                <a:latin typeface="+mj-lt"/>
                <a:ea typeface="Poppins SemiBold"/>
                <a:cs typeface="Poppins SemiBold"/>
                <a:sym typeface="Poppins SemiBold"/>
              </a:rPr>
              <a:t> with us?</a:t>
            </a:r>
            <a:endParaRPr kumimoji="0" lang="en-US" sz="2000" b="0" i="0" u="none" strike="noStrike" kern="0" cap="none" spc="0" normalizeH="0" baseline="0" noProof="0" dirty="0">
              <a:ln>
                <a:noFill/>
              </a:ln>
              <a:solidFill>
                <a:srgbClr val="42386E"/>
              </a:solidFill>
              <a:effectLst/>
              <a:uLnTx/>
              <a:uFillTx/>
              <a:latin typeface="+mj-lt"/>
              <a:ea typeface="Poppins SemiBold"/>
              <a:cs typeface="Poppins SemiBold"/>
              <a:sym typeface="Poppins SemiBold"/>
            </a:endParaRPr>
          </a:p>
        </p:txBody>
      </p:sp>
      <p:sp>
        <p:nvSpPr>
          <p:cNvPr id="4" name="Google Shape;584;p58">
            <a:extLst>
              <a:ext uri="{FF2B5EF4-FFF2-40B4-BE49-F238E27FC236}">
                <a16:creationId xmlns:a16="http://schemas.microsoft.com/office/drawing/2014/main" id="{8DA6ECC4-40F5-4B21-9459-01C2D3DBBA4F}"/>
              </a:ext>
            </a:extLst>
          </p:cNvPr>
          <p:cNvSpPr txBox="1"/>
          <p:nvPr/>
        </p:nvSpPr>
        <p:spPr>
          <a:xfrm>
            <a:off x="6203415" y="2233766"/>
            <a:ext cx="4544015" cy="2743050"/>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50000"/>
              </a:lnSpc>
              <a:spcBef>
                <a:spcPts val="0"/>
              </a:spcBef>
              <a:spcAft>
                <a:spcPts val="0"/>
              </a:spcAft>
              <a:buClr>
                <a:srgbClr val="4C4084"/>
              </a:buClr>
              <a:buSzTx/>
              <a:buFont typeface="Arial"/>
              <a:buBlip>
                <a:blip r:embed="rId3"/>
              </a:buBlip>
              <a:tabLst/>
              <a:defRPr/>
            </a:pPr>
            <a:r>
              <a:rPr kumimoji="0" lang="en-US" sz="14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Work with a leader in Demand-Driven MRP</a:t>
            </a:r>
          </a:p>
          <a:p>
            <a:pPr marL="285750" marR="0" lvl="0" indent="-285750" algn="l" defTabSz="914400" rtl="0" eaLnBrk="1" fontAlgn="auto" latinLnBrk="0" hangingPunct="1">
              <a:lnSpc>
                <a:spcPct val="150000"/>
              </a:lnSpc>
              <a:spcBef>
                <a:spcPts val="0"/>
              </a:spcBef>
              <a:spcAft>
                <a:spcPts val="0"/>
              </a:spcAft>
              <a:buClr>
                <a:srgbClr val="4C4084"/>
              </a:buClr>
              <a:buSzTx/>
              <a:buFont typeface="Arial"/>
              <a:buBlip>
                <a:blip r:embed="rId3"/>
              </a:buBlip>
              <a:tabLst/>
              <a:defRPr/>
            </a:pPr>
            <a:r>
              <a:rPr kumimoji="0" lang="en-US" sz="14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Generate new revenue</a:t>
            </a:r>
          </a:p>
          <a:p>
            <a:pPr marL="285750" marR="0" lvl="0" indent="-285750" algn="l" defTabSz="914400" rtl="0" eaLnBrk="1" fontAlgn="auto" latinLnBrk="0" hangingPunct="1">
              <a:lnSpc>
                <a:spcPct val="150000"/>
              </a:lnSpc>
              <a:spcBef>
                <a:spcPts val="0"/>
              </a:spcBef>
              <a:spcAft>
                <a:spcPts val="0"/>
              </a:spcAft>
              <a:buClr>
                <a:srgbClr val="4C4084"/>
              </a:buClr>
              <a:buSzTx/>
              <a:buFont typeface="Arial"/>
              <a:buBlip>
                <a:blip r:embed="rId3"/>
              </a:buBlip>
              <a:tabLst/>
              <a:defRPr/>
            </a:pPr>
            <a:r>
              <a:rPr kumimoji="0" lang="en-US" sz="14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Expand your value proposition to  drive better results for your clients</a:t>
            </a:r>
          </a:p>
          <a:p>
            <a:pPr marL="285750" marR="0" lvl="0" indent="-285750" algn="l" defTabSz="914400" rtl="0" eaLnBrk="1" fontAlgn="auto" latinLnBrk="0" hangingPunct="1">
              <a:lnSpc>
                <a:spcPct val="150000"/>
              </a:lnSpc>
              <a:spcBef>
                <a:spcPts val="0"/>
              </a:spcBef>
              <a:spcAft>
                <a:spcPts val="0"/>
              </a:spcAft>
              <a:buClr>
                <a:srgbClr val="4C4084"/>
              </a:buClr>
              <a:buSzTx/>
              <a:buFont typeface="Arial"/>
              <a:buBlip>
                <a:blip r:embed="rId3"/>
              </a:buBlip>
              <a:tabLst/>
              <a:defRPr/>
            </a:pPr>
            <a:r>
              <a:rPr kumimoji="0" lang="en-US" sz="14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Offer a cutting-edge planning and execution tool </a:t>
            </a:r>
          </a:p>
          <a:p>
            <a:pPr marL="285750" marR="0" lvl="1" indent="-285750" algn="l" defTabSz="914400" rtl="0" eaLnBrk="1" fontAlgn="auto" latinLnBrk="0" hangingPunct="1">
              <a:lnSpc>
                <a:spcPct val="150000"/>
              </a:lnSpc>
              <a:spcBef>
                <a:spcPts val="0"/>
              </a:spcBef>
              <a:spcAft>
                <a:spcPts val="0"/>
              </a:spcAft>
              <a:buClr>
                <a:srgbClr val="4C4084"/>
              </a:buClr>
              <a:buSzTx/>
              <a:buFont typeface="Arial"/>
              <a:buBlip>
                <a:blip r:embed="rId3"/>
              </a:buBlip>
              <a:tabLst/>
              <a:defRPr/>
            </a:pPr>
            <a:r>
              <a:rPr kumimoji="0" lang="en-US" sz="14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Take advantage of synergies with complementary   solutions in warehouse management, logistics and other supply chain technologies </a:t>
            </a:r>
          </a:p>
          <a:p>
            <a:pPr marL="285750" marR="0" lvl="0" indent="-285750" algn="l" defTabSz="914400" rtl="0" eaLnBrk="1" fontAlgn="auto" latinLnBrk="0" hangingPunct="1">
              <a:lnSpc>
                <a:spcPct val="150000"/>
              </a:lnSpc>
              <a:spcBef>
                <a:spcPts val="0"/>
              </a:spcBef>
              <a:spcAft>
                <a:spcPts val="0"/>
              </a:spcAft>
              <a:buClr>
                <a:srgbClr val="4C4084"/>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endParaRPr>
          </a:p>
        </p:txBody>
      </p:sp>
      <p:sp>
        <p:nvSpPr>
          <p:cNvPr id="5" name="TextBox 2">
            <a:extLst>
              <a:ext uri="{FF2B5EF4-FFF2-40B4-BE49-F238E27FC236}">
                <a16:creationId xmlns:a16="http://schemas.microsoft.com/office/drawing/2014/main" id="{8C960BDD-775F-4A2D-BC5D-AB5C17D5FE10}"/>
              </a:ext>
            </a:extLst>
          </p:cNvPr>
          <p:cNvSpPr txBox="1"/>
          <p:nvPr/>
        </p:nvSpPr>
        <p:spPr>
          <a:xfrm>
            <a:off x="1764756" y="2233766"/>
            <a:ext cx="3046730" cy="215443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prstClr val="white"/>
                </a:solidFill>
                <a:effectLst/>
                <a:uLnTx/>
                <a:uFillTx/>
                <a:latin typeface="+mn-lt"/>
                <a:cs typeface="Open Sans"/>
                <a:sym typeface="Open Sans"/>
              </a:rPr>
              <a:t>We collaborate with innovators and thought leaders to design, deploy and support solutions tailored to specific needs, objectives and markets.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mn-lt"/>
              <a:cs typeface="Arial"/>
              <a:sym typeface="Arial"/>
            </a:endParaRPr>
          </a:p>
        </p:txBody>
      </p:sp>
    </p:spTree>
    <p:custDataLst>
      <p:tags r:id="rId1"/>
    </p:custDataLst>
    <p:extLst>
      <p:ext uri="{BB962C8B-B14F-4D97-AF65-F5344CB8AC3E}">
        <p14:creationId xmlns:p14="http://schemas.microsoft.com/office/powerpoint/2010/main" val="2055499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3735F9-4BE9-44C6-CB85-BC00164ACD38}"/>
              </a:ext>
            </a:extLst>
          </p:cNvPr>
          <p:cNvSpPr txBox="1"/>
          <p:nvPr/>
        </p:nvSpPr>
        <p:spPr>
          <a:xfrm>
            <a:off x="1537855" y="980902"/>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a:solidFill>
                <a:srgbClr val="595959"/>
              </a:solidFill>
              <a:latin typeface="DIN 2014" panose="020B0504020202020204" pitchFamily="34" charset="77"/>
              <a:ea typeface="DIN 2014" panose="020B0504020202020204" pitchFamily="34" charset="77"/>
              <a:cs typeface="Open Sans"/>
              <a:sym typeface="Open Sans"/>
            </a:endParaRPr>
          </a:p>
        </p:txBody>
      </p:sp>
      <p:sp>
        <p:nvSpPr>
          <p:cNvPr id="5" name="Google Shape;98;p43">
            <a:extLst>
              <a:ext uri="{FF2B5EF4-FFF2-40B4-BE49-F238E27FC236}">
                <a16:creationId xmlns:a16="http://schemas.microsoft.com/office/drawing/2014/main" id="{37A3308A-5D35-875C-1FD5-F9839FAC5637}"/>
              </a:ext>
            </a:extLst>
          </p:cNvPr>
          <p:cNvSpPr txBox="1"/>
          <p:nvPr/>
        </p:nvSpPr>
        <p:spPr>
          <a:xfrm>
            <a:off x="548637" y="892735"/>
            <a:ext cx="2501055"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000" b="1" spc="600" dirty="0">
                <a:solidFill>
                  <a:prstClr val="white"/>
                </a:solidFill>
                <a:latin typeface="DIN 2014 Bold" panose="020B0504020202020204" pitchFamily="34" charset="77"/>
                <a:ea typeface="DIN 2014 Bold" panose="020B0504020202020204" pitchFamily="34" charset="77"/>
                <a:cs typeface="Poppins Medium"/>
                <a:sym typeface="Poppins Medium"/>
              </a:rPr>
              <a:t>OUR MISSION</a:t>
            </a:r>
            <a:endParaRPr kumimoji="0" sz="1400" b="0" i="0" u="none" strike="noStrike" kern="0" cap="none" spc="600" normalizeH="0" baseline="0" noProof="0" dirty="0">
              <a:ln>
                <a:noFill/>
              </a:ln>
              <a:solidFill>
                <a:srgbClr val="000000"/>
              </a:solidFill>
              <a:effectLst/>
              <a:uLnTx/>
              <a:uFillTx/>
              <a:latin typeface="DIN 2014 Bold" panose="020B0504020202020204" pitchFamily="34" charset="77"/>
              <a:ea typeface="DIN 2014 Bold" panose="020B0504020202020204" pitchFamily="34" charset="77"/>
              <a:cs typeface="Arial"/>
              <a:sym typeface="Arial"/>
            </a:endParaRPr>
          </a:p>
        </p:txBody>
      </p:sp>
      <p:sp>
        <p:nvSpPr>
          <p:cNvPr id="12" name="TextBox 11">
            <a:extLst>
              <a:ext uri="{FF2B5EF4-FFF2-40B4-BE49-F238E27FC236}">
                <a16:creationId xmlns:a16="http://schemas.microsoft.com/office/drawing/2014/main" id="{F3D57F44-2E5D-D7B0-53C9-11ECE8B7C38D}"/>
              </a:ext>
            </a:extLst>
          </p:cNvPr>
          <p:cNvSpPr txBox="1"/>
          <p:nvPr/>
        </p:nvSpPr>
        <p:spPr>
          <a:xfrm>
            <a:off x="6595353" y="1089498"/>
            <a:ext cx="65" cy="215444"/>
          </a:xfrm>
          <a:prstGeom prst="rect">
            <a:avLst/>
          </a:prstGeom>
          <a:noFill/>
        </p:spPr>
        <p:txBody>
          <a:bodyPr wrap="none" lIns="0" tIns="0" rIns="0" bIns="0" rtlCol="0">
            <a:spAutoFit/>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TextBox 16">
            <a:extLst>
              <a:ext uri="{FF2B5EF4-FFF2-40B4-BE49-F238E27FC236}">
                <a16:creationId xmlns:a16="http://schemas.microsoft.com/office/drawing/2014/main" id="{97CD7777-D19C-7DFF-7AFA-0ED529F171E6}"/>
              </a:ext>
            </a:extLst>
          </p:cNvPr>
          <p:cNvSpPr txBox="1"/>
          <p:nvPr/>
        </p:nvSpPr>
        <p:spPr>
          <a:xfrm>
            <a:off x="2795282" y="2681932"/>
            <a:ext cx="4996797" cy="3139321"/>
          </a:xfrm>
          <a:prstGeom prst="rect">
            <a:avLst/>
          </a:prstGeom>
          <a:noFill/>
        </p:spPr>
        <p:txBody>
          <a:bodyPr wrap="square" rtlCol="0">
            <a:spAutoFit/>
          </a:bodyPr>
          <a:lstStyle/>
          <a:p>
            <a:pPr lvl="1">
              <a:spcBef>
                <a:spcPts val="1800"/>
              </a:spcBef>
              <a:buClr>
                <a:srgbClr val="46297A"/>
              </a:buClr>
              <a:defRPr/>
            </a:pPr>
            <a:r>
              <a:rPr lang="en-US" sz="2400" kern="1200" dirty="0">
                <a:solidFill>
                  <a:srgbClr val="252A36"/>
                </a:solidFill>
                <a:latin typeface="+mj-lt"/>
                <a:ea typeface="+mn-ea"/>
                <a:cs typeface="+mn-cs"/>
              </a:rPr>
              <a:t>Increasing </a:t>
            </a:r>
            <a:r>
              <a:rPr lang="en-US" sz="2400" b="1" kern="1200" dirty="0">
                <a:solidFill>
                  <a:srgbClr val="252A36"/>
                </a:solidFill>
                <a:latin typeface="+mj-lt"/>
                <a:ea typeface="+mn-ea"/>
                <a:cs typeface="+mn-cs"/>
              </a:rPr>
              <a:t>agility</a:t>
            </a:r>
            <a:r>
              <a:rPr lang="en-US" sz="2400" kern="1200" dirty="0">
                <a:solidFill>
                  <a:srgbClr val="252A36"/>
                </a:solidFill>
                <a:latin typeface="+mj-lt"/>
                <a:ea typeface="+mn-ea"/>
                <a:cs typeface="+mn-cs"/>
              </a:rPr>
              <a:t> and </a:t>
            </a:r>
            <a:r>
              <a:rPr lang="en-US" sz="2400" b="1" kern="1200" dirty="0">
                <a:solidFill>
                  <a:srgbClr val="252A36"/>
                </a:solidFill>
                <a:latin typeface="+mj-lt"/>
                <a:ea typeface="+mn-ea"/>
                <a:cs typeface="+mn-cs"/>
              </a:rPr>
              <a:t>resilience</a:t>
            </a:r>
            <a:r>
              <a:rPr lang="en-US" sz="2400" kern="1200" dirty="0">
                <a:solidFill>
                  <a:srgbClr val="252A36"/>
                </a:solidFill>
                <a:latin typeface="+mj-lt"/>
                <a:ea typeface="+mn-ea"/>
                <a:cs typeface="+mn-cs"/>
              </a:rPr>
              <a:t> across the most complex operations</a:t>
            </a:r>
          </a:p>
          <a:p>
            <a:pPr lvl="1">
              <a:spcBef>
                <a:spcPts val="1800"/>
              </a:spcBef>
              <a:buClr>
                <a:srgbClr val="46297A"/>
              </a:buClr>
              <a:defRPr/>
            </a:pPr>
            <a:r>
              <a:rPr lang="en-US" sz="2400" kern="1200" dirty="0">
                <a:solidFill>
                  <a:srgbClr val="252A36"/>
                </a:solidFill>
                <a:latin typeface="+mj-lt"/>
                <a:ea typeface="+mn-ea"/>
                <a:cs typeface="+mn-cs"/>
              </a:rPr>
              <a:t>Bringing to life a </a:t>
            </a:r>
            <a:r>
              <a:rPr lang="en-US" sz="2400" b="1" kern="1200" dirty="0">
                <a:solidFill>
                  <a:srgbClr val="252A36"/>
                </a:solidFill>
                <a:latin typeface="+mj-lt"/>
                <a:ea typeface="+mn-ea"/>
                <a:cs typeface="+mn-cs"/>
              </a:rPr>
              <a:t>greener</a:t>
            </a:r>
            <a:r>
              <a:rPr lang="en-US" sz="2400" kern="1200" dirty="0">
                <a:solidFill>
                  <a:srgbClr val="252A36"/>
                </a:solidFill>
                <a:latin typeface="+mj-lt"/>
                <a:ea typeface="+mn-ea"/>
                <a:cs typeface="+mn-cs"/>
              </a:rPr>
              <a:t> and more </a:t>
            </a:r>
            <a:r>
              <a:rPr lang="en-US" sz="2400" b="1" kern="1200" dirty="0">
                <a:solidFill>
                  <a:srgbClr val="252A36"/>
                </a:solidFill>
                <a:latin typeface="+mj-lt"/>
                <a:ea typeface="+mn-ea"/>
                <a:cs typeface="+mn-cs"/>
              </a:rPr>
              <a:t>effectively planned </a:t>
            </a:r>
            <a:r>
              <a:rPr lang="en-US" sz="2400" kern="1200" dirty="0">
                <a:solidFill>
                  <a:srgbClr val="252A36"/>
                </a:solidFill>
                <a:latin typeface="+mj-lt"/>
                <a:ea typeface="+mn-ea"/>
                <a:cs typeface="+mn-cs"/>
              </a:rPr>
              <a:t>supply chain</a:t>
            </a:r>
          </a:p>
          <a:p>
            <a:pPr lvl="1">
              <a:spcBef>
                <a:spcPts val="1800"/>
              </a:spcBef>
              <a:buClr>
                <a:srgbClr val="46297A"/>
              </a:buClr>
              <a:defRPr/>
            </a:pPr>
            <a:r>
              <a:rPr lang="en-US" sz="2400" kern="1200" dirty="0">
                <a:solidFill>
                  <a:srgbClr val="252A36"/>
                </a:solidFill>
                <a:latin typeface="+mj-lt"/>
                <a:ea typeface="+mn-ea"/>
                <a:cs typeface="+mn-cs"/>
              </a:rPr>
              <a:t>Bringing a </a:t>
            </a:r>
            <a:r>
              <a:rPr lang="en-US" sz="2400" b="1" kern="1200" dirty="0">
                <a:solidFill>
                  <a:srgbClr val="252A36"/>
                </a:solidFill>
                <a:latin typeface="+mj-lt"/>
                <a:ea typeface="+mn-ea"/>
                <a:cs typeface="+mn-cs"/>
              </a:rPr>
              <a:t>responsible, friendly </a:t>
            </a:r>
            <a:r>
              <a:rPr lang="en-US" sz="2400" kern="1200" dirty="0">
                <a:solidFill>
                  <a:srgbClr val="252A36"/>
                </a:solidFill>
                <a:latin typeface="+mj-lt"/>
                <a:ea typeface="+mn-ea"/>
                <a:cs typeface="+mn-cs"/>
              </a:rPr>
              <a:t>and </a:t>
            </a:r>
            <a:r>
              <a:rPr lang="en-US" sz="2400" b="1" kern="1200" dirty="0">
                <a:solidFill>
                  <a:srgbClr val="252A36"/>
                </a:solidFill>
                <a:latin typeface="+mj-lt"/>
                <a:ea typeface="+mn-ea"/>
                <a:cs typeface="+mn-cs"/>
              </a:rPr>
              <a:t>collaborative</a:t>
            </a:r>
            <a:r>
              <a:rPr lang="en-US" sz="2400" kern="1200" dirty="0">
                <a:solidFill>
                  <a:srgbClr val="252A36"/>
                </a:solidFill>
                <a:latin typeface="+mj-lt"/>
                <a:ea typeface="+mn-ea"/>
                <a:cs typeface="+mn-cs"/>
              </a:rPr>
              <a:t> approach for your teams</a:t>
            </a:r>
          </a:p>
        </p:txBody>
      </p:sp>
      <p:pic>
        <p:nvPicPr>
          <p:cNvPr id="13" name="Picture 2" descr="Ketond Keto Supplements Com - Agility Icon Png, Transparent Png ,  Transparent Png Image - PNGitem">
            <a:extLst>
              <a:ext uri="{FF2B5EF4-FFF2-40B4-BE49-F238E27FC236}">
                <a16:creationId xmlns:a16="http://schemas.microsoft.com/office/drawing/2014/main" id="{D3869338-C3D3-381A-FBCE-8B329B389F1A}"/>
              </a:ext>
            </a:extLst>
          </p:cNvPr>
          <p:cNvPicPr>
            <a:picLocks noChangeAspect="1" noChangeArrowheads="1"/>
          </p:cNvPicPr>
          <p:nvPr/>
        </p:nvPicPr>
        <p:blipFill>
          <a:blip r:embed="rId2">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91024" y="2681932"/>
            <a:ext cx="1404258" cy="764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ustainable business icon Images, Stock Photos &amp; Vectors | Shutterstock">
            <a:extLst>
              <a:ext uri="{FF2B5EF4-FFF2-40B4-BE49-F238E27FC236}">
                <a16:creationId xmlns:a16="http://schemas.microsoft.com/office/drawing/2014/main" id="{AEE84C13-B75A-8E23-0536-19E211E0E9F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607854" y="3582993"/>
            <a:ext cx="970780" cy="8490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con&#10;&#10;Description automatically generated">
            <a:extLst>
              <a:ext uri="{FF2B5EF4-FFF2-40B4-BE49-F238E27FC236}">
                <a16:creationId xmlns:a16="http://schemas.microsoft.com/office/drawing/2014/main" id="{4E6F5A89-8DA3-53EC-23E9-76D8EA6EF60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49171" y="4491469"/>
            <a:ext cx="887965" cy="960452"/>
          </a:xfrm>
          <a:prstGeom prst="rect">
            <a:avLst/>
          </a:prstGeom>
        </p:spPr>
      </p:pic>
      <p:pic>
        <p:nvPicPr>
          <p:cNvPr id="16" name="Picture 2" descr="MacBook Air 13.3&quot; Laptop Apple M1 chip 8GB Memory 256GB SSD (Latest Model)  Space Gray MGN63LL/A - Best Buy">
            <a:extLst>
              <a:ext uri="{FF2B5EF4-FFF2-40B4-BE49-F238E27FC236}">
                <a16:creationId xmlns:a16="http://schemas.microsoft.com/office/drawing/2014/main" id="{D77C1B80-460E-4842-E518-366B5A6A62F4}"/>
              </a:ext>
            </a:extLst>
          </p:cNvPr>
          <p:cNvPicPr>
            <a:picLocks noChangeAspect="1" noChangeArrowheads="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a:off x="7908959" y="3067391"/>
            <a:ext cx="3475527" cy="1995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raphical user interface&#10;&#10;Description automatically generated with medium confidence">
            <a:extLst>
              <a:ext uri="{FF2B5EF4-FFF2-40B4-BE49-F238E27FC236}">
                <a16:creationId xmlns:a16="http://schemas.microsoft.com/office/drawing/2014/main" id="{46366A70-091C-01CC-4F48-6BD84A2F872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265992" y="3194149"/>
            <a:ext cx="2789342" cy="1713698"/>
          </a:xfrm>
          <a:prstGeom prst="rect">
            <a:avLst/>
          </a:prstGeom>
        </p:spPr>
      </p:pic>
      <p:sp>
        <p:nvSpPr>
          <p:cNvPr id="20" name="Google Shape;583;p58">
            <a:extLst>
              <a:ext uri="{FF2B5EF4-FFF2-40B4-BE49-F238E27FC236}">
                <a16:creationId xmlns:a16="http://schemas.microsoft.com/office/drawing/2014/main" id="{48BABCF7-B998-B619-E711-B7D09DAE2AAF}"/>
              </a:ext>
            </a:extLst>
          </p:cNvPr>
          <p:cNvSpPr txBox="1"/>
          <p:nvPr/>
        </p:nvSpPr>
        <p:spPr>
          <a:xfrm>
            <a:off x="2729639" y="1531771"/>
            <a:ext cx="8325695"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a:solidFill>
                  <a:srgbClr val="42386E"/>
                </a:solidFill>
                <a:latin typeface="+mj-lt"/>
                <a:ea typeface="DIN 2014" panose="020B0504020202020204" pitchFamily="34" charset="77"/>
                <a:cs typeface="Poppins SemiBold"/>
                <a:sym typeface="Poppins SemiBold"/>
              </a:rPr>
              <a:t>Welcome to the future of Supply Chain Planning </a:t>
            </a:r>
            <a:endParaRPr kumimoji="0" lang="en-US" sz="2800" b="0" i="0" u="none" strike="noStrike" kern="0" cap="none" spc="0" normalizeH="0" baseline="0" noProof="0">
              <a:ln>
                <a:noFill/>
              </a:ln>
              <a:solidFill>
                <a:srgbClr val="42386E"/>
              </a:solidFill>
              <a:effectLst/>
              <a:uLnTx/>
              <a:uFillTx/>
              <a:latin typeface="+mj-lt"/>
              <a:ea typeface="DIN 2014" panose="020B0504020202020204" pitchFamily="34" charset="77"/>
              <a:cs typeface="Poppins SemiBold"/>
              <a:sym typeface="Poppins SemiBold"/>
            </a:endParaRPr>
          </a:p>
        </p:txBody>
      </p:sp>
    </p:spTree>
    <p:extLst>
      <p:ext uri="{BB962C8B-B14F-4D97-AF65-F5344CB8AC3E}">
        <p14:creationId xmlns:p14="http://schemas.microsoft.com/office/powerpoint/2010/main" val="165849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10F97-7161-ED48-B924-89650734B47B}"/>
              </a:ext>
            </a:extLst>
          </p:cNvPr>
          <p:cNvSpPr>
            <a:spLocks noGrp="1"/>
          </p:cNvSpPr>
          <p:nvPr>
            <p:ph type="body" sz="quarter" idx="11"/>
          </p:nvPr>
        </p:nvSpPr>
        <p:spPr/>
        <p:txBody>
          <a:bodyPr>
            <a:normAutofit/>
          </a:bodyPr>
          <a:lstStyle/>
          <a:p>
            <a:r>
              <a:rPr lang="en-US" dirty="0">
                <a:latin typeface="+mn-lt"/>
              </a:rPr>
              <a:t>+1 888 817 7822</a:t>
            </a:r>
          </a:p>
        </p:txBody>
      </p:sp>
      <p:sp>
        <p:nvSpPr>
          <p:cNvPr id="3" name="Text Placeholder 2">
            <a:extLst>
              <a:ext uri="{FF2B5EF4-FFF2-40B4-BE49-F238E27FC236}">
                <a16:creationId xmlns:a16="http://schemas.microsoft.com/office/drawing/2014/main" id="{FBF66C89-6C1C-A041-9A7C-48D4235D7DEC}"/>
              </a:ext>
            </a:extLst>
          </p:cNvPr>
          <p:cNvSpPr>
            <a:spLocks noGrp="1"/>
          </p:cNvSpPr>
          <p:nvPr>
            <p:ph type="body" sz="quarter" idx="12"/>
          </p:nvPr>
        </p:nvSpPr>
        <p:spPr/>
        <p:txBody>
          <a:bodyPr>
            <a:normAutofit/>
          </a:bodyPr>
          <a:lstStyle/>
          <a:p>
            <a:r>
              <a:rPr lang="en-US" dirty="0">
                <a:latin typeface="+mn-lt"/>
              </a:rPr>
              <a:t>info@demanddriventech.com</a:t>
            </a:r>
          </a:p>
        </p:txBody>
      </p:sp>
      <p:sp>
        <p:nvSpPr>
          <p:cNvPr id="4" name="Text Placeholder 3">
            <a:extLst>
              <a:ext uri="{FF2B5EF4-FFF2-40B4-BE49-F238E27FC236}">
                <a16:creationId xmlns:a16="http://schemas.microsoft.com/office/drawing/2014/main" id="{7202AF14-9217-2A4A-8FB5-352C617FC3F4}"/>
              </a:ext>
            </a:extLst>
          </p:cNvPr>
          <p:cNvSpPr>
            <a:spLocks noGrp="1"/>
          </p:cNvSpPr>
          <p:nvPr>
            <p:ph type="body" sz="quarter" idx="13"/>
          </p:nvPr>
        </p:nvSpPr>
        <p:spPr>
          <a:xfrm>
            <a:off x="8086724" y="3658370"/>
            <a:ext cx="4311222" cy="707683"/>
          </a:xfrm>
        </p:spPr>
        <p:txBody>
          <a:bodyPr>
            <a:normAutofit/>
          </a:bodyPr>
          <a:lstStyle/>
          <a:p>
            <a:r>
              <a:rPr lang="en-US" dirty="0">
                <a:latin typeface="+mn-lt"/>
              </a:rPr>
              <a:t>400 Northridge Road, Suite 590, Atlanta GA 30350</a:t>
            </a:r>
          </a:p>
        </p:txBody>
      </p:sp>
    </p:spTree>
    <p:extLst>
      <p:ext uri="{BB962C8B-B14F-4D97-AF65-F5344CB8AC3E}">
        <p14:creationId xmlns:p14="http://schemas.microsoft.com/office/powerpoint/2010/main" val="3772610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31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0197A-4554-2D4E-4CD8-48293F12F3EF}"/>
              </a:ext>
            </a:extLst>
          </p:cNvPr>
          <p:cNvSpPr>
            <a:spLocks noGrp="1"/>
          </p:cNvSpPr>
          <p:nvPr>
            <p:ph type="body" sz="quarter" idx="15"/>
          </p:nvPr>
        </p:nvSpPr>
        <p:spPr/>
        <p:txBody>
          <a:bodyPr/>
          <a:lstStyle/>
          <a:p>
            <a:r>
              <a:rPr lang="en-US" dirty="0">
                <a:latin typeface="+mj-lt"/>
              </a:rPr>
              <a:t>The Core Issue – A critically flawed assumption</a:t>
            </a:r>
          </a:p>
        </p:txBody>
      </p:sp>
      <p:sp>
        <p:nvSpPr>
          <p:cNvPr id="3" name="Text Placeholder 2">
            <a:extLst>
              <a:ext uri="{FF2B5EF4-FFF2-40B4-BE49-F238E27FC236}">
                <a16:creationId xmlns:a16="http://schemas.microsoft.com/office/drawing/2014/main" id="{F8128090-9EBB-38B6-A507-62CC04C28791}"/>
              </a:ext>
            </a:extLst>
          </p:cNvPr>
          <p:cNvSpPr>
            <a:spLocks noGrp="1"/>
          </p:cNvSpPr>
          <p:nvPr>
            <p:ph type="body" sz="quarter" idx="18"/>
          </p:nvPr>
        </p:nvSpPr>
        <p:spPr/>
        <p:txBody>
          <a:bodyPr/>
          <a:lstStyle/>
          <a:p>
            <a:r>
              <a:rPr lang="en-US" dirty="0">
                <a:solidFill>
                  <a:schemeClr val="tx1"/>
                </a:solidFill>
                <a:latin typeface="+mn-lt"/>
              </a:rPr>
              <a:t>MRP based planning in all ERP systems is based on the following logic:</a:t>
            </a:r>
          </a:p>
          <a:p>
            <a:pPr marL="457200" lvl="1" indent="0">
              <a:buNone/>
            </a:pPr>
            <a:r>
              <a:rPr lang="en-US" dirty="0">
                <a:solidFill>
                  <a:schemeClr val="tx1"/>
                </a:solidFill>
                <a:latin typeface="+mn-lt"/>
              </a:rPr>
              <a:t>Based on your forecast - MRP will backward schedule: </a:t>
            </a:r>
          </a:p>
          <a:p>
            <a:pPr lvl="2"/>
            <a:r>
              <a:rPr lang="en-US" sz="2400" dirty="0">
                <a:solidFill>
                  <a:schemeClr val="tx1"/>
                </a:solidFill>
                <a:latin typeface="+mn-lt"/>
              </a:rPr>
              <a:t>What you need to buy</a:t>
            </a:r>
          </a:p>
          <a:p>
            <a:pPr lvl="2"/>
            <a:r>
              <a:rPr lang="en-US" sz="2400" dirty="0">
                <a:solidFill>
                  <a:schemeClr val="tx1"/>
                </a:solidFill>
                <a:latin typeface="+mn-lt"/>
              </a:rPr>
              <a:t>What you need to manufacture or assemble</a:t>
            </a:r>
          </a:p>
          <a:p>
            <a:pPr lvl="2"/>
            <a:r>
              <a:rPr lang="en-US" sz="2400" dirty="0">
                <a:solidFill>
                  <a:schemeClr val="tx1"/>
                </a:solidFill>
                <a:latin typeface="+mn-lt"/>
              </a:rPr>
              <a:t>What you need to package and distribute</a:t>
            </a:r>
          </a:p>
          <a:p>
            <a:pPr lvl="2"/>
            <a:r>
              <a:rPr lang="en-US" sz="2400" dirty="0">
                <a:solidFill>
                  <a:schemeClr val="tx1"/>
                </a:solidFill>
                <a:latin typeface="+mn-lt"/>
              </a:rPr>
              <a:t>To meet your forecasted demand</a:t>
            </a:r>
          </a:p>
          <a:p>
            <a:pPr lvl="2"/>
            <a:endParaRPr lang="en-US" sz="2400" dirty="0">
              <a:solidFill>
                <a:schemeClr val="tx1"/>
              </a:solidFill>
              <a:latin typeface="+mn-lt"/>
            </a:endParaRPr>
          </a:p>
          <a:p>
            <a:r>
              <a:rPr lang="en-US" dirty="0">
                <a:solidFill>
                  <a:schemeClr val="tx1"/>
                </a:solidFill>
                <a:latin typeface="+mn-lt"/>
              </a:rPr>
              <a:t>What is the flawed assumption?</a:t>
            </a:r>
          </a:p>
          <a:p>
            <a:pPr lvl="1"/>
            <a:r>
              <a:rPr lang="en-US" dirty="0">
                <a:solidFill>
                  <a:schemeClr val="tx1"/>
                </a:solidFill>
                <a:latin typeface="+mn-lt"/>
              </a:rPr>
              <a:t>THE FORECAST IS ACCURATE!</a:t>
            </a:r>
          </a:p>
          <a:p>
            <a:pPr marL="0" indent="0">
              <a:buNone/>
            </a:pPr>
            <a:endParaRPr lang="en-US" dirty="0">
              <a:latin typeface="+mn-lt"/>
            </a:endParaRPr>
          </a:p>
        </p:txBody>
      </p:sp>
    </p:spTree>
    <p:extLst>
      <p:ext uri="{BB962C8B-B14F-4D97-AF65-F5344CB8AC3E}">
        <p14:creationId xmlns:p14="http://schemas.microsoft.com/office/powerpoint/2010/main" val="88517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3"/>
          <p:cNvPicPr preferRelativeResize="0"/>
          <p:nvPr/>
        </p:nvPicPr>
        <p:blipFill>
          <a:blip r:embed="rId3">
            <a:extLst>
              <a:ext uri="{28A0092B-C50C-407E-A947-70E740481C1C}">
                <a14:useLocalDpi xmlns:a14="http://schemas.microsoft.com/office/drawing/2010/main"/>
              </a:ext>
            </a:extLst>
          </a:blip>
          <a:srcRect/>
          <a:stretch/>
        </p:blipFill>
        <p:spPr>
          <a:xfrm>
            <a:off x="808651" y="548640"/>
            <a:ext cx="4853239" cy="5760720"/>
          </a:xfrm>
          <a:prstGeom prst="roundRect">
            <a:avLst>
              <a:gd name="adj" fmla="val 7863"/>
            </a:avLst>
          </a:prstGeom>
          <a:noFill/>
          <a:ln>
            <a:noFill/>
          </a:ln>
        </p:spPr>
      </p:pic>
      <p:sp>
        <p:nvSpPr>
          <p:cNvPr id="105" name="Subtitle 2">
            <a:extLst>
              <a:ext uri="{FF2B5EF4-FFF2-40B4-BE49-F238E27FC236}">
                <a16:creationId xmlns:a16="http://schemas.microsoft.com/office/drawing/2014/main" id="{E3B7DBB6-9EF0-B54C-9C89-AF5629783C39}"/>
              </a:ext>
            </a:extLst>
          </p:cNvPr>
          <p:cNvSpPr txBox="1"/>
          <p:nvPr/>
        </p:nvSpPr>
        <p:spPr>
          <a:xfrm>
            <a:off x="199549" y="6468034"/>
            <a:ext cx="4611937" cy="389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500" spc="100">
                <a:latin typeface="DIN 2014 Light"/>
                <a:ea typeface="DIN 2014 Light"/>
                <a:cs typeface="DIN 2014 Light"/>
                <a:sym typeface="DIN 2014 Light"/>
              </a:defRPr>
            </a:lvl1pPr>
          </a:lstStyle>
          <a:p>
            <a:pPr>
              <a:lnSpc>
                <a:spcPct val="100000"/>
              </a:lnSpc>
              <a:spcBef>
                <a:spcPts val="0"/>
              </a:spcBef>
            </a:pPr>
            <a:r>
              <a:rPr sz="700" dirty="0">
                <a:solidFill>
                  <a:schemeClr val="bg1"/>
                </a:solidFill>
                <a:latin typeface="DIN 2014" panose="020B0504020202020204" pitchFamily="34" charset="77"/>
                <a:ea typeface="DIN 2014" panose="020B0504020202020204" pitchFamily="34" charset="77"/>
                <a:cs typeface="Roboto" panose="02000000000000000000" pitchFamily="2" charset="0"/>
              </a:rPr>
              <a:t>©202</a:t>
            </a:r>
            <a:r>
              <a:rPr lang="en-US" sz="700" dirty="0">
                <a:solidFill>
                  <a:schemeClr val="bg1"/>
                </a:solidFill>
                <a:latin typeface="DIN 2014" panose="020B0504020202020204" pitchFamily="34" charset="77"/>
                <a:ea typeface="DIN 2014" panose="020B0504020202020204" pitchFamily="34" charset="77"/>
                <a:cs typeface="Roboto" panose="02000000000000000000" pitchFamily="2" charset="0"/>
              </a:rPr>
              <a:t>2</a:t>
            </a:r>
            <a:r>
              <a:rPr sz="700" dirty="0">
                <a:solidFill>
                  <a:schemeClr val="bg1"/>
                </a:solidFill>
                <a:latin typeface="DIN 2014" panose="020B0504020202020204" pitchFamily="34" charset="77"/>
                <a:ea typeface="DIN 2014" panose="020B0504020202020204" pitchFamily="34" charset="77"/>
                <a:cs typeface="Roboto" panose="02000000000000000000" pitchFamily="2" charset="0"/>
              </a:rPr>
              <a:t> DEMAND DRIVEN TECHNOLOGIES. ALL RIGHTS RESERVED.</a:t>
            </a:r>
          </a:p>
        </p:txBody>
      </p:sp>
      <p:pic>
        <p:nvPicPr>
          <p:cNvPr id="106" name="Google Shape;641;p42" descr="Google Shape;641;p42">
            <a:extLst>
              <a:ext uri="{FF2B5EF4-FFF2-40B4-BE49-F238E27FC236}">
                <a16:creationId xmlns:a16="http://schemas.microsoft.com/office/drawing/2014/main" id="{17851AD3-2557-064C-BF2B-98DF94C3B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49" y="225675"/>
            <a:ext cx="380146" cy="298007"/>
          </a:xfrm>
          <a:prstGeom prst="rect">
            <a:avLst/>
          </a:prstGeom>
          <a:ln w="12700">
            <a:miter lim="400000"/>
          </a:ln>
        </p:spPr>
      </p:pic>
      <p:sp>
        <p:nvSpPr>
          <p:cNvPr id="107" name="Google Shape;1143;p59">
            <a:extLst>
              <a:ext uri="{FF2B5EF4-FFF2-40B4-BE49-F238E27FC236}">
                <a16:creationId xmlns:a16="http://schemas.microsoft.com/office/drawing/2014/main" id="{2E59734A-DE0D-364D-BE2C-5022BEECC6D0}"/>
              </a:ext>
            </a:extLst>
          </p:cNvPr>
          <p:cNvSpPr txBox="1"/>
          <p:nvPr/>
        </p:nvSpPr>
        <p:spPr>
          <a:xfrm>
            <a:off x="6096000" y="1249378"/>
            <a:ext cx="5287348" cy="3908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0">
              <a:spcBef>
                <a:spcPts val="0"/>
              </a:spcBef>
              <a:spcAft>
                <a:spcPts val="0"/>
              </a:spcAft>
              <a:buClr>
                <a:srgbClr val="FFFFFF"/>
              </a:buClr>
              <a:buSzTx/>
              <a:buFontTx/>
              <a:buNone/>
              <a:tabLst/>
              <a:defRPr>
                <a:solidFill>
                  <a:srgbClr val="9B8DC8"/>
                </a:solidFill>
              </a:defRPr>
            </a:pPr>
            <a:r>
              <a:rPr kumimoji="0" lang="en-US" sz="1200" u="none" strike="noStrike" kern="0" cap="none" spc="0" normalizeH="0" baseline="0" noProof="0" dirty="0">
                <a:ln>
                  <a:noFill/>
                </a:ln>
                <a:solidFill>
                  <a:srgbClr val="6667AB"/>
                </a:solidFill>
                <a:effectLst/>
                <a:uLnTx/>
                <a:uFillTx/>
                <a:latin typeface="+mn-lt"/>
                <a:ea typeface="DIN 2014" panose="020B0504020202020204" pitchFamily="34" charset="77"/>
                <a:sym typeface="DIN2014-Light"/>
              </a:rPr>
              <a:t>Less trust in forecast</a:t>
            </a:r>
            <a:endParaRPr kumimoji="0" sz="1200" u="none" strike="noStrike" kern="0" cap="none" spc="0" normalizeH="0" baseline="0" noProof="0" dirty="0">
              <a:ln>
                <a:noFill/>
              </a:ln>
              <a:solidFill>
                <a:srgbClr val="6667AB"/>
              </a:solidFill>
              <a:effectLst/>
              <a:uLnTx/>
              <a:uFillTx/>
              <a:latin typeface="+mn-lt"/>
              <a:ea typeface="DIN 2014" panose="020B0504020202020204" pitchFamily="34" charset="77"/>
              <a:sym typeface="DIN2014-Light"/>
            </a:endParaRPr>
          </a:p>
          <a:p>
            <a:pPr marL="0" marR="0" lvl="0" indent="0" algn="l" defTabSz="914400" rtl="0" eaLnBrk="1" fontAlgn="auto" latinLnBrk="0" hangingPunct="0">
              <a:spcBef>
                <a:spcPts val="200"/>
              </a:spcBef>
              <a:spcAft>
                <a:spcPts val="0"/>
              </a:spcAft>
              <a:buClr>
                <a:srgbClr val="FFFFFF"/>
              </a:buClr>
              <a:buSzTx/>
              <a:buFontTx/>
              <a:buNone/>
              <a:tabLst/>
              <a:defRPr sz="1200"/>
            </a:pPr>
            <a:r>
              <a:rPr lang="en-US" sz="1000" dirty="0">
                <a:solidFill>
                  <a:srgbClr val="252A36"/>
                </a:solidFill>
                <a:latin typeface="+mn-lt"/>
                <a:ea typeface="+mn-ea"/>
                <a:sym typeface="DIN2014-Light"/>
              </a:rPr>
              <a:t>Forecasting is harder than ever. We want a way to do Tactical Planning using Actual Demand and Recent Consumption.  Let’s use forecasts in strategic longer-term planning.</a:t>
            </a:r>
          </a:p>
          <a:p>
            <a:pPr marL="0" marR="0" lvl="0" indent="0" algn="l" defTabSz="914400" rtl="0" eaLnBrk="1" fontAlgn="auto" latinLnBrk="0" hangingPunct="0">
              <a:spcBef>
                <a:spcPts val="200"/>
              </a:spcBef>
              <a:spcAft>
                <a:spcPts val="0"/>
              </a:spcAft>
              <a:buClr>
                <a:srgbClr val="FFFFFF"/>
              </a:buClr>
              <a:buSzTx/>
              <a:buFontTx/>
              <a:buNone/>
              <a:tabLst/>
              <a:defRPr sz="1200"/>
            </a:pPr>
            <a:endParaRPr kumimoji="0" lang="en-US" sz="1000" u="none" strike="noStrike" kern="0" cap="none" spc="0" normalizeH="0" baseline="0" noProof="0" dirty="0">
              <a:ln>
                <a:noFill/>
              </a:ln>
              <a:solidFill>
                <a:srgbClr val="252A36"/>
              </a:solidFill>
              <a:effectLst/>
              <a:uLnTx/>
              <a:uFillTx/>
              <a:latin typeface="+mn-lt"/>
              <a:ea typeface="+mn-ea"/>
              <a:sym typeface="DIN2014-Light"/>
            </a:endParaRPr>
          </a:p>
          <a:p>
            <a:pPr marL="0" marR="0" lvl="0" indent="0" algn="l" defTabSz="914400" rtl="0" eaLnBrk="1" fontAlgn="auto" latinLnBrk="0" hangingPunct="0">
              <a:spcBef>
                <a:spcPts val="200"/>
              </a:spcBef>
              <a:spcAft>
                <a:spcPts val="0"/>
              </a:spcAft>
              <a:buClr>
                <a:srgbClr val="FFFFFF"/>
              </a:buClr>
              <a:buSzTx/>
              <a:buFontTx/>
              <a:buNone/>
              <a:tabLst/>
              <a:defRPr sz="1200"/>
            </a:pPr>
            <a:r>
              <a:rPr lang="en-US" sz="1200" dirty="0">
                <a:solidFill>
                  <a:srgbClr val="6667AB"/>
                </a:solidFill>
                <a:latin typeface="+mn-lt"/>
                <a:ea typeface="DIN 2014 Bold" panose="020B0504020202020204" pitchFamily="34" charset="77"/>
                <a:sym typeface="DIN2014-Light"/>
              </a:rPr>
              <a:t>Labor issues hitting hard</a:t>
            </a:r>
            <a:endParaRPr kumimoji="0" lang="en-US" sz="1200" u="none" strike="noStrike" kern="0" cap="none" spc="0" normalizeH="0" baseline="0" noProof="0" dirty="0">
              <a:ln>
                <a:noFill/>
              </a:ln>
              <a:solidFill>
                <a:srgbClr val="6667AB"/>
              </a:solidFill>
              <a:effectLst/>
              <a:uLnTx/>
              <a:uFillTx/>
              <a:latin typeface="+mn-lt"/>
              <a:ea typeface="DIN 2014 Bold" panose="020B0504020202020204" pitchFamily="34" charset="77"/>
              <a:sym typeface="Arial"/>
            </a:endParaRPr>
          </a:p>
          <a:p>
            <a:pPr marL="0" marR="0" lvl="0" indent="0" algn="l" defTabSz="914400" rtl="0" eaLnBrk="1" fontAlgn="auto" latinLnBrk="0" hangingPunct="0">
              <a:spcBef>
                <a:spcPts val="200"/>
              </a:spcBef>
              <a:spcAft>
                <a:spcPts val="0"/>
              </a:spcAft>
              <a:buClr>
                <a:srgbClr val="FFFFFF"/>
              </a:buClr>
              <a:buSzTx/>
              <a:buFontTx/>
              <a:buNone/>
              <a:tabLst/>
              <a:defRPr sz="1200"/>
            </a:pPr>
            <a:r>
              <a:rPr lang="en-US" sz="1000" dirty="0">
                <a:effectLst/>
                <a:latin typeface="+mn-lt"/>
                <a:ea typeface="Calibri" panose="020F0502020204030204" pitchFamily="34" charset="0"/>
              </a:rPr>
              <a:t>I don’t have the staff to handle the amount of items that need attention on a daily basis. I need a way for my small team to clearly see what issues need review.  Next gen does not want to use the old tools.</a:t>
            </a:r>
          </a:p>
          <a:p>
            <a:pPr marL="0" marR="0" lvl="0" indent="0" algn="l" defTabSz="914400" rtl="0" eaLnBrk="1" fontAlgn="auto" latinLnBrk="0" hangingPunct="0">
              <a:spcBef>
                <a:spcPts val="200"/>
              </a:spcBef>
              <a:spcAft>
                <a:spcPts val="0"/>
              </a:spcAft>
              <a:buClr>
                <a:srgbClr val="FFFFFF"/>
              </a:buClr>
              <a:buSzTx/>
              <a:buFontTx/>
              <a:buNone/>
              <a:tabLst/>
              <a:defRPr sz="1200"/>
            </a:pPr>
            <a:endParaRPr kumimoji="0" lang="en-US" sz="1000" u="none" strike="noStrike" kern="0" cap="none" spc="0" normalizeH="0" baseline="0" noProof="0" dirty="0">
              <a:ln>
                <a:noFill/>
              </a:ln>
              <a:solidFill>
                <a:srgbClr val="6667AB"/>
              </a:solidFill>
              <a:uLnTx/>
              <a:uFillTx/>
              <a:latin typeface="+mn-lt"/>
              <a:ea typeface="DIN 2014" panose="020B0504020202020204" pitchFamily="34" charset="77"/>
              <a:sym typeface="DIN2014-Light"/>
            </a:endParaRPr>
          </a:p>
          <a:p>
            <a:pPr marL="0" marR="0" lvl="0" indent="0" algn="l" defTabSz="914400" rtl="0" eaLnBrk="1" fontAlgn="auto" latinLnBrk="0" hangingPunct="0">
              <a:spcBef>
                <a:spcPts val="200"/>
              </a:spcBef>
              <a:spcAft>
                <a:spcPts val="0"/>
              </a:spcAft>
              <a:buClr>
                <a:srgbClr val="FFFFFF"/>
              </a:buClr>
              <a:buSzTx/>
              <a:buFontTx/>
              <a:buNone/>
              <a:tabLst/>
              <a:defRPr sz="1200"/>
            </a:pPr>
            <a:r>
              <a:rPr lang="en-US" sz="1200" dirty="0">
                <a:solidFill>
                  <a:srgbClr val="6667AB"/>
                </a:solidFill>
                <a:latin typeface="+mn-lt"/>
                <a:ea typeface="DIN 2014" panose="020B0504020202020204" pitchFamily="34" charset="77"/>
                <a:sym typeface="DIN2014-Light"/>
              </a:rPr>
              <a:t>Dynamic r</a:t>
            </a:r>
            <a:r>
              <a:rPr kumimoji="0" lang="en-US" sz="1200" u="none" strike="noStrike" kern="0" cap="none" spc="0" normalizeH="0" baseline="0" noProof="0" dirty="0">
                <a:ln>
                  <a:noFill/>
                </a:ln>
                <a:solidFill>
                  <a:srgbClr val="6667AB"/>
                </a:solidFill>
                <a:effectLst/>
                <a:uLnTx/>
                <a:uFillTx/>
                <a:latin typeface="+mn-lt"/>
                <a:ea typeface="DIN 2014" panose="020B0504020202020204" pitchFamily="34" charset="77"/>
                <a:sym typeface="DIN2014-Light"/>
              </a:rPr>
              <a:t>e-order points</a:t>
            </a:r>
            <a:endParaRPr kumimoji="0" sz="1200" u="none" strike="noStrike" kern="0" cap="none" spc="0" normalizeH="0" baseline="0" noProof="0" dirty="0">
              <a:ln>
                <a:noFill/>
              </a:ln>
              <a:solidFill>
                <a:srgbClr val="6667AB"/>
              </a:solidFill>
              <a:effectLst/>
              <a:uLnTx/>
              <a:uFillTx/>
              <a:latin typeface="+mn-lt"/>
              <a:ea typeface="DIN 2014" panose="020B0504020202020204" pitchFamily="34" charset="77"/>
              <a:sym typeface="Arial"/>
            </a:endParaRPr>
          </a:p>
          <a:p>
            <a:pPr marL="0" marR="0" lvl="0" indent="0" algn="l" defTabSz="914400" rtl="0" eaLnBrk="1" fontAlgn="auto" latinLnBrk="0" hangingPunct="0">
              <a:spcBef>
                <a:spcPts val="200"/>
              </a:spcBef>
              <a:spcAft>
                <a:spcPts val="0"/>
              </a:spcAft>
              <a:buClr>
                <a:srgbClr val="FFFFFF"/>
              </a:buClr>
              <a:buSzTx/>
              <a:buFontTx/>
              <a:buNone/>
              <a:tabLst/>
              <a:defRPr sz="1200"/>
            </a:pPr>
            <a:r>
              <a:rPr lang="en-US" sz="1000" dirty="0">
                <a:solidFill>
                  <a:srgbClr val="252A36"/>
                </a:solidFill>
                <a:latin typeface="+mn-lt"/>
                <a:ea typeface="+mn-ea"/>
                <a:sym typeface="DIN2014-Light"/>
              </a:rPr>
              <a:t>I have a team that quarterly calculates re-order points that are out of date as soon as we enter them.  This process is not automated or scalable and does not react to market demand.</a:t>
            </a:r>
            <a:endParaRPr kumimoji="0" sz="1000" u="none" strike="noStrike" kern="0" cap="none" spc="0" normalizeH="0" baseline="0" noProof="0" dirty="0">
              <a:ln>
                <a:noFill/>
              </a:ln>
              <a:solidFill>
                <a:srgbClr val="252A36"/>
              </a:solidFill>
              <a:effectLst/>
              <a:uLnTx/>
              <a:uFillTx/>
              <a:latin typeface="+mn-lt"/>
              <a:ea typeface="+mn-ea"/>
              <a:sym typeface="Arial"/>
            </a:endParaRPr>
          </a:p>
          <a:p>
            <a:pPr marL="0" marR="0" lvl="0" indent="0" algn="l" defTabSz="914400" rtl="0" eaLnBrk="1" fontAlgn="auto" latinLnBrk="0" hangingPunct="0">
              <a:spcBef>
                <a:spcPts val="1800"/>
              </a:spcBef>
              <a:spcAft>
                <a:spcPts val="0"/>
              </a:spcAft>
              <a:buClr>
                <a:srgbClr val="FFFFFF"/>
              </a:buClr>
              <a:buSzTx/>
              <a:buFontTx/>
              <a:buNone/>
              <a:tabLst/>
              <a:defRPr>
                <a:solidFill>
                  <a:srgbClr val="9B8DC8"/>
                </a:solidFill>
              </a:defRPr>
            </a:pPr>
            <a:r>
              <a:rPr kumimoji="0" lang="en-US" sz="1200" u="none" strike="noStrike" kern="0" cap="none" spc="0" normalizeH="0" baseline="0" noProof="0" dirty="0">
                <a:ln>
                  <a:noFill/>
                </a:ln>
                <a:solidFill>
                  <a:srgbClr val="6667AB"/>
                </a:solidFill>
                <a:effectLst/>
                <a:uLnTx/>
                <a:uFillTx/>
                <a:latin typeface="+mn-lt"/>
                <a:ea typeface="DIN 2014" panose="020B0504020202020204" pitchFamily="34" charset="77"/>
                <a:sym typeface="DIN2014-Light"/>
              </a:rPr>
              <a:t>Reduce system noise by planning to dynamic ranges vs. static safety stock</a:t>
            </a:r>
            <a:endParaRPr kumimoji="0" sz="1200" u="none" strike="noStrike" kern="0" cap="none" spc="0" normalizeH="0" baseline="0" noProof="0" dirty="0">
              <a:ln>
                <a:noFill/>
              </a:ln>
              <a:solidFill>
                <a:srgbClr val="6667AB"/>
              </a:solidFill>
              <a:effectLst/>
              <a:uLnTx/>
              <a:uFillTx/>
              <a:latin typeface="+mn-lt"/>
              <a:ea typeface="DIN 2014" panose="020B0504020202020204" pitchFamily="34" charset="77"/>
              <a:sym typeface="Arial"/>
            </a:endParaRPr>
          </a:p>
          <a:p>
            <a:pPr marL="0" marR="0" lvl="0" indent="0" algn="l" defTabSz="914400" rtl="0" eaLnBrk="1" fontAlgn="auto" latinLnBrk="0" hangingPunct="0">
              <a:spcBef>
                <a:spcPts val="200"/>
              </a:spcBef>
              <a:spcAft>
                <a:spcPts val="0"/>
              </a:spcAft>
              <a:buClr>
                <a:srgbClr val="FFFFFF"/>
              </a:buClr>
              <a:buSzTx/>
              <a:buFontTx/>
              <a:buNone/>
              <a:tabLst/>
              <a:defRPr sz="1200"/>
            </a:pPr>
            <a:r>
              <a:rPr lang="en-US" sz="1000" dirty="0">
                <a:solidFill>
                  <a:srgbClr val="252A36"/>
                </a:solidFill>
                <a:latin typeface="+mn-lt"/>
                <a:ea typeface="+mn-ea"/>
                <a:sym typeface="DIN2014-Light"/>
              </a:rPr>
              <a:t>Fire alarms go off every morning for same products because we are managing to a specific number, we want a system that allows us to better identify problems  more quickly and intuitively.</a:t>
            </a:r>
            <a:endParaRPr kumimoji="0" lang="en-US" sz="1000" u="none" strike="noStrike" kern="0" cap="none" spc="0" normalizeH="0" baseline="0" noProof="0" dirty="0">
              <a:ln>
                <a:noFill/>
              </a:ln>
              <a:solidFill>
                <a:srgbClr val="252A36"/>
              </a:solidFill>
              <a:effectLst/>
              <a:uLnTx/>
              <a:uFillTx/>
              <a:latin typeface="+mn-lt"/>
              <a:ea typeface="+mn-ea"/>
              <a:sym typeface="Arial"/>
            </a:endParaRPr>
          </a:p>
          <a:p>
            <a:pPr marL="0" marR="0" lvl="0" indent="0" algn="l" defTabSz="914400" rtl="0" eaLnBrk="1" fontAlgn="auto" latinLnBrk="0" hangingPunct="0">
              <a:spcBef>
                <a:spcPts val="1800"/>
              </a:spcBef>
              <a:spcAft>
                <a:spcPts val="0"/>
              </a:spcAft>
              <a:buClr>
                <a:srgbClr val="FFFFFF"/>
              </a:buClr>
              <a:buSzTx/>
              <a:buFontTx/>
              <a:buNone/>
              <a:tabLst/>
              <a:defRPr>
                <a:solidFill>
                  <a:srgbClr val="9B8DC8"/>
                </a:solidFill>
              </a:defRPr>
            </a:pPr>
            <a:r>
              <a:rPr kumimoji="0" lang="en-US" sz="1200" u="none" strike="noStrike" kern="0" cap="none" spc="0" normalizeH="0" baseline="0" noProof="0" dirty="0">
                <a:ln>
                  <a:noFill/>
                </a:ln>
                <a:solidFill>
                  <a:srgbClr val="6667AB"/>
                </a:solidFill>
                <a:effectLst/>
                <a:uLnTx/>
                <a:uFillTx/>
                <a:latin typeface="+mn-lt"/>
                <a:ea typeface="DIN 2014" panose="020B0504020202020204" pitchFamily="34" charset="77"/>
                <a:sym typeface="DIN2014-Light"/>
              </a:rPr>
              <a:t>Allocate capacity to actual demand </a:t>
            </a:r>
            <a:endParaRPr kumimoji="0" lang="en-US" sz="1200" u="none" strike="noStrike" kern="0" cap="none" spc="0" normalizeH="0" baseline="0" noProof="0" dirty="0">
              <a:ln>
                <a:noFill/>
              </a:ln>
              <a:solidFill>
                <a:srgbClr val="6667AB"/>
              </a:solidFill>
              <a:effectLst/>
              <a:uLnTx/>
              <a:uFillTx/>
              <a:latin typeface="+mn-lt"/>
              <a:ea typeface="DIN 2014" panose="020B0504020202020204" pitchFamily="34" charset="77"/>
              <a:sym typeface="Arial"/>
            </a:endParaRPr>
          </a:p>
          <a:p>
            <a:pPr marL="0" marR="0" lvl="0" indent="0" algn="l" defTabSz="914400" rtl="0" eaLnBrk="1" fontAlgn="auto" latinLnBrk="0" hangingPunct="0">
              <a:spcBef>
                <a:spcPts val="200"/>
              </a:spcBef>
              <a:spcAft>
                <a:spcPts val="0"/>
              </a:spcAft>
              <a:buClr>
                <a:srgbClr val="FFFFFF"/>
              </a:buClr>
              <a:buSzTx/>
              <a:buFontTx/>
              <a:buNone/>
              <a:tabLst/>
              <a:defRPr sz="1200"/>
            </a:pPr>
            <a:r>
              <a:rPr lang="en-US" sz="1000" dirty="0">
                <a:solidFill>
                  <a:srgbClr val="252A36"/>
                </a:solidFill>
                <a:latin typeface="+mn-lt"/>
                <a:ea typeface="DIN2014-Light"/>
                <a:sym typeface="DIN2014-Light"/>
              </a:rPr>
              <a:t>Our traditional MRP system is blind to actual capacity constraints.   With our finite capacity planning tool, we fill open capacity early and buy materials for these finished goods and make these items and all too often the world changes.</a:t>
            </a:r>
            <a:endParaRPr kumimoji="0" sz="1000" u="none" strike="noStrike" kern="0" cap="none" spc="0" normalizeH="0" baseline="0" noProof="0" dirty="0">
              <a:ln>
                <a:noFill/>
              </a:ln>
              <a:solidFill>
                <a:srgbClr val="252A36"/>
              </a:solidFill>
              <a:effectLst/>
              <a:uLnTx/>
              <a:uFillTx/>
              <a:latin typeface="+mn-lt"/>
              <a:ea typeface="DIN2014-Light"/>
              <a:sym typeface="DIN2014-Light"/>
            </a:endParaRPr>
          </a:p>
        </p:txBody>
      </p:sp>
      <p:sp>
        <p:nvSpPr>
          <p:cNvPr id="108" name="Google Shape;14;p1">
            <a:extLst>
              <a:ext uri="{FF2B5EF4-FFF2-40B4-BE49-F238E27FC236}">
                <a16:creationId xmlns:a16="http://schemas.microsoft.com/office/drawing/2014/main" id="{53CB0F54-9184-0448-BA3F-AFCA241BB068}"/>
              </a:ext>
            </a:extLst>
          </p:cNvPr>
          <p:cNvSpPr txBox="1">
            <a:spLocks/>
          </p:cNvSpPr>
          <p:nvPr/>
        </p:nvSpPr>
        <p:spPr>
          <a:xfrm>
            <a:off x="9249251" y="646803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URW DIN" pitchFamily="2" charset="77"/>
                <a:ea typeface="URW DIN" pitchFamily="2" charset="77"/>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z="1000" smtClean="0">
                <a:solidFill>
                  <a:schemeClr val="bg1"/>
                </a:solidFill>
              </a:rPr>
              <a:pPr/>
              <a:t>4</a:t>
            </a:fld>
            <a:endParaRPr lang="en-US" sz="1000" dirty="0">
              <a:solidFill>
                <a:schemeClr val="bg1"/>
              </a:solidFill>
            </a:endParaRPr>
          </a:p>
        </p:txBody>
      </p:sp>
      <p:grpSp>
        <p:nvGrpSpPr>
          <p:cNvPr id="31" name="Google Shape;96;p43">
            <a:extLst>
              <a:ext uri="{FF2B5EF4-FFF2-40B4-BE49-F238E27FC236}">
                <a16:creationId xmlns:a16="http://schemas.microsoft.com/office/drawing/2014/main" id="{BCBDD9A4-39C1-724D-8789-4CCAC559A5B4}"/>
              </a:ext>
            </a:extLst>
          </p:cNvPr>
          <p:cNvGrpSpPr/>
          <p:nvPr/>
        </p:nvGrpSpPr>
        <p:grpSpPr>
          <a:xfrm>
            <a:off x="0" y="1387748"/>
            <a:ext cx="3779947" cy="350663"/>
            <a:chOff x="-588111" y="1558817"/>
            <a:chExt cx="3779947" cy="350663"/>
          </a:xfrm>
        </p:grpSpPr>
        <p:sp>
          <p:nvSpPr>
            <p:cNvPr id="32" name="Google Shape;97;p43">
              <a:extLst>
                <a:ext uri="{FF2B5EF4-FFF2-40B4-BE49-F238E27FC236}">
                  <a16:creationId xmlns:a16="http://schemas.microsoft.com/office/drawing/2014/main" id="{14A42D14-DD3C-1540-A26E-275C8AD1D9DB}"/>
                </a:ext>
              </a:extLst>
            </p:cNvPr>
            <p:cNvSpPr/>
            <p:nvPr/>
          </p:nvSpPr>
          <p:spPr>
            <a:xfrm>
              <a:off x="-588111" y="1558817"/>
              <a:ext cx="3779947" cy="350663"/>
            </a:xfrm>
            <a:prstGeom prst="snip1Rect">
              <a:avLst/>
            </a:prstGeom>
            <a:solidFill>
              <a:srgbClr val="E56A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 name="Google Shape;98;p43">
              <a:extLst>
                <a:ext uri="{FF2B5EF4-FFF2-40B4-BE49-F238E27FC236}">
                  <a16:creationId xmlns:a16="http://schemas.microsoft.com/office/drawing/2014/main" id="{480991F4-D871-4847-A6BA-B6527161B22D}"/>
                </a:ext>
              </a:extLst>
            </p:cNvPr>
            <p:cNvSpPr txBox="1"/>
            <p:nvPr/>
          </p:nvSpPr>
          <p:spPr>
            <a:xfrm>
              <a:off x="1008678" y="1602381"/>
              <a:ext cx="2049926" cy="232925"/>
            </a:xfrm>
            <a:prstGeom prst="rect">
              <a:avLst/>
            </a:prstGeom>
            <a:noFill/>
            <a:ln>
              <a:noFill/>
            </a:ln>
          </p:spPr>
          <p:txBody>
            <a:bodyPr spcFirstLastPara="1" wrap="square" lIns="91425" tIns="45700" rIns="91425" bIns="45700" anchor="t" anchorCtr="0">
              <a:noAutofit/>
            </a:bodyPr>
            <a:lstStyle/>
            <a:p>
              <a:pPr marL="0" marR="0" lvl="0" indent="0" rtl="0">
                <a:lnSpc>
                  <a:spcPct val="115000"/>
                </a:lnSpc>
                <a:spcBef>
                  <a:spcPts val="0"/>
                </a:spcBef>
                <a:spcAft>
                  <a:spcPts val="0"/>
                </a:spcAft>
                <a:buNone/>
              </a:pPr>
              <a:r>
                <a:rPr lang="en-US" sz="1000" b="1" spc="600" dirty="0">
                  <a:solidFill>
                    <a:schemeClr val="lt1"/>
                  </a:solidFill>
                  <a:latin typeface="+mj-lt"/>
                  <a:ea typeface="DIN 2014 Bold" panose="020B0504020202020204" pitchFamily="34" charset="77"/>
                  <a:cs typeface="Poppins Medium"/>
                  <a:sym typeface="Poppins Medium"/>
                </a:rPr>
                <a:t>WHAT</a:t>
              </a:r>
              <a:r>
                <a:rPr lang="en-US" sz="1000" b="1" spc="600" dirty="0">
                  <a:solidFill>
                    <a:schemeClr val="lt1"/>
                  </a:solidFill>
                  <a:latin typeface="DIN 2014 Bold" panose="020B0504020202020204" pitchFamily="34" charset="77"/>
                  <a:ea typeface="DIN 2014 Bold" panose="020B0504020202020204" pitchFamily="34" charset="77"/>
                  <a:cs typeface="Poppins Medium"/>
                  <a:sym typeface="Poppins Medium"/>
                </a:rPr>
                <a:t> WE HEAR</a:t>
              </a:r>
              <a:endParaRPr spc="600" dirty="0">
                <a:latin typeface="DIN 2014 Bold" panose="020B0504020202020204" pitchFamily="34" charset="77"/>
                <a:ea typeface="DIN 2014 Bold" panose="020B0504020202020204" pitchFamily="34" charset="77"/>
              </a:endParaRPr>
            </a:p>
          </p:txBody>
        </p:sp>
      </p:grpSp>
    </p:spTree>
    <p:extLst>
      <p:ext uri="{BB962C8B-B14F-4D97-AF65-F5344CB8AC3E}">
        <p14:creationId xmlns:p14="http://schemas.microsoft.com/office/powerpoint/2010/main" val="96792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3735F9-4BE9-44C6-CB85-BC00164ACD38}"/>
              </a:ext>
            </a:extLst>
          </p:cNvPr>
          <p:cNvSpPr txBox="1"/>
          <p:nvPr/>
        </p:nvSpPr>
        <p:spPr>
          <a:xfrm>
            <a:off x="1537855" y="980902"/>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a:solidFill>
                <a:srgbClr val="595959"/>
              </a:solidFill>
              <a:latin typeface="DIN 2014" panose="020B0504020202020204" pitchFamily="34" charset="77"/>
              <a:ea typeface="DIN 2014" panose="020B0504020202020204" pitchFamily="34" charset="77"/>
              <a:cs typeface="Open Sans"/>
              <a:sym typeface="Open Sans"/>
            </a:endParaRPr>
          </a:p>
        </p:txBody>
      </p:sp>
      <p:sp>
        <p:nvSpPr>
          <p:cNvPr id="5" name="Google Shape;98;p43">
            <a:extLst>
              <a:ext uri="{FF2B5EF4-FFF2-40B4-BE49-F238E27FC236}">
                <a16:creationId xmlns:a16="http://schemas.microsoft.com/office/drawing/2014/main" id="{37A3308A-5D35-875C-1FD5-F9839FAC5637}"/>
              </a:ext>
            </a:extLst>
          </p:cNvPr>
          <p:cNvSpPr txBox="1"/>
          <p:nvPr/>
        </p:nvSpPr>
        <p:spPr>
          <a:xfrm>
            <a:off x="548637" y="892735"/>
            <a:ext cx="2501055"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000" b="1" spc="600" dirty="0">
                <a:solidFill>
                  <a:prstClr val="white"/>
                </a:solidFill>
                <a:latin typeface="DIN 2014 Bold" panose="020B0504020202020204" pitchFamily="34" charset="77"/>
                <a:ea typeface="DIN 2014 Bold" panose="020B0504020202020204" pitchFamily="34" charset="77"/>
                <a:cs typeface="Poppins Medium"/>
                <a:sym typeface="Poppins Medium"/>
              </a:rPr>
              <a:t>THE ERP </a:t>
            </a:r>
            <a:r>
              <a:rPr lang="en-US" sz="1000" b="1" spc="600" dirty="0">
                <a:solidFill>
                  <a:prstClr val="white"/>
                </a:solidFill>
                <a:latin typeface="+mj-lt"/>
                <a:ea typeface="DIN 2014 Bold" panose="020B0504020202020204" pitchFamily="34" charset="77"/>
                <a:cs typeface="Poppins Medium"/>
                <a:sym typeface="Poppins Medium"/>
              </a:rPr>
              <a:t>PROBLEM</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pic>
        <p:nvPicPr>
          <p:cNvPr id="8" name="Picture 7" descr="A picture containing person, person&#10;&#10;Description automatically generated">
            <a:extLst>
              <a:ext uri="{FF2B5EF4-FFF2-40B4-BE49-F238E27FC236}">
                <a16:creationId xmlns:a16="http://schemas.microsoft.com/office/drawing/2014/main" id="{5F018E69-BFAE-A8DB-483F-E75826F476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82586" y="990446"/>
            <a:ext cx="4758051" cy="4916019"/>
          </a:xfrm>
          <a:prstGeom prst="roundRect">
            <a:avLst>
              <a:gd name="adj" fmla="val 4092"/>
            </a:avLst>
          </a:prstGeom>
        </p:spPr>
      </p:pic>
      <p:sp>
        <p:nvSpPr>
          <p:cNvPr id="9" name="TextBox 8">
            <a:extLst>
              <a:ext uri="{FF2B5EF4-FFF2-40B4-BE49-F238E27FC236}">
                <a16:creationId xmlns:a16="http://schemas.microsoft.com/office/drawing/2014/main" id="{46FA482A-D7BA-DF15-FBDD-248FA9504BAA}"/>
              </a:ext>
            </a:extLst>
          </p:cNvPr>
          <p:cNvSpPr txBox="1"/>
          <p:nvPr/>
        </p:nvSpPr>
        <p:spPr>
          <a:xfrm flipH="1">
            <a:off x="1449144" y="2653571"/>
            <a:ext cx="5455620" cy="2478051"/>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kern="1200" dirty="0">
                <a:solidFill>
                  <a:srgbClr val="252A36"/>
                </a:solidFill>
                <a:latin typeface="+mn-lt"/>
                <a:ea typeface="+mn-ea"/>
                <a:cs typeface="+mn-cs"/>
              </a:rPr>
              <a:t>Planning in ERP is like flying in Apollo Capsule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kern="1200" dirty="0">
                <a:solidFill>
                  <a:srgbClr val="252A36"/>
                </a:solidFill>
                <a:latin typeface="+mn-lt"/>
                <a:ea typeface="+mn-ea"/>
                <a:cs typeface="+mn-cs"/>
              </a:rPr>
              <a:t>Complex and Dated</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kern="1200" dirty="0">
                <a:solidFill>
                  <a:srgbClr val="252A36"/>
                </a:solidFill>
                <a:latin typeface="+mn-lt"/>
                <a:ea typeface="+mn-ea"/>
                <a:cs typeface="+mn-cs"/>
              </a:rPr>
              <a:t>Operator Dependent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kern="1200" dirty="0">
                <a:solidFill>
                  <a:srgbClr val="252A36"/>
                </a:solidFill>
                <a:latin typeface="+mn-lt"/>
                <a:ea typeface="+mn-ea"/>
                <a:cs typeface="+mn-cs"/>
              </a:rPr>
              <a:t>Requires Deep Training and Experience</a:t>
            </a:r>
          </a:p>
        </p:txBody>
      </p:sp>
      <p:sp>
        <p:nvSpPr>
          <p:cNvPr id="11" name="TextBox 10">
            <a:extLst>
              <a:ext uri="{FF2B5EF4-FFF2-40B4-BE49-F238E27FC236}">
                <a16:creationId xmlns:a16="http://schemas.microsoft.com/office/drawing/2014/main" id="{A7325810-D362-D6A6-FDFF-B49AEB3AD832}"/>
              </a:ext>
            </a:extLst>
          </p:cNvPr>
          <p:cNvSpPr txBox="1"/>
          <p:nvPr/>
        </p:nvSpPr>
        <p:spPr>
          <a:xfrm>
            <a:off x="722186" y="1595229"/>
            <a:ext cx="6533913" cy="780326"/>
          </a:xfrm>
          <a:prstGeom prst="rect">
            <a:avLst/>
          </a:prstGeom>
          <a:noFill/>
          <a:ln>
            <a:noFill/>
          </a:ln>
        </p:spPr>
        <p:txBody>
          <a:bodyPr spcFirstLastPara="1" wrap="square" lIns="91425" tIns="45700" rIns="91425" bIns="45700" rtlCol="0" anchor="t" anchorCtr="0">
            <a:noAutofit/>
          </a:bodyPr>
          <a:lstStyle/>
          <a:p>
            <a:pPr algn="ctr">
              <a:lnSpc>
                <a:spcPct val="90000"/>
              </a:lnSpc>
              <a:spcBef>
                <a:spcPts val="1000"/>
              </a:spcBef>
              <a:buClr>
                <a:srgbClr val="4C4084"/>
              </a:buClr>
            </a:pPr>
            <a:r>
              <a:rPr lang="en-US" sz="2800" kern="1200" dirty="0">
                <a:solidFill>
                  <a:srgbClr val="252A36"/>
                </a:solidFill>
                <a:latin typeface="+mj-lt"/>
                <a:ea typeface="+mn-ea"/>
                <a:cs typeface="+mn-cs"/>
              </a:rPr>
              <a:t>Industry Stuck in the Past</a:t>
            </a:r>
          </a:p>
          <a:p>
            <a:pPr algn="ctr">
              <a:lnSpc>
                <a:spcPct val="150000"/>
              </a:lnSpc>
              <a:buClr>
                <a:srgbClr val="4C4084"/>
              </a:buClr>
            </a:pPr>
            <a:endParaRPr lang="en-US" sz="1200" dirty="0">
              <a:solidFill>
                <a:srgbClr val="595959"/>
              </a:solidFill>
              <a:latin typeface="+mj-lt"/>
              <a:ea typeface="DIN 2014" panose="020B0504020202020204" pitchFamily="34" charset="77"/>
              <a:cs typeface="Open Sans"/>
              <a:sym typeface="Open Sans"/>
            </a:endParaRPr>
          </a:p>
        </p:txBody>
      </p:sp>
      <p:sp>
        <p:nvSpPr>
          <p:cNvPr id="12" name="TextBox 11">
            <a:extLst>
              <a:ext uri="{FF2B5EF4-FFF2-40B4-BE49-F238E27FC236}">
                <a16:creationId xmlns:a16="http://schemas.microsoft.com/office/drawing/2014/main" id="{F3D57F44-2E5D-D7B0-53C9-11ECE8B7C38D}"/>
              </a:ext>
            </a:extLst>
          </p:cNvPr>
          <p:cNvSpPr txBox="1"/>
          <p:nvPr/>
        </p:nvSpPr>
        <p:spPr>
          <a:xfrm>
            <a:off x="6595353" y="1089498"/>
            <a:ext cx="65" cy="215444"/>
          </a:xfrm>
          <a:prstGeom prst="rect">
            <a:avLst/>
          </a:prstGeom>
          <a:noFill/>
        </p:spPr>
        <p:txBody>
          <a:bodyPr wrap="none" lIns="0" tIns="0" rIns="0" bIns="0" rtlCol="0">
            <a:spAutoFit/>
          </a:bodyPr>
          <a:lstStyle/>
          <a:p>
            <a:endParaRPr lang="en-US">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25286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9FF248EB-0630-4492-A926-928F58ECA1D4}"/>
              </a:ext>
            </a:extLst>
          </p:cNvPr>
          <p:cNvSpPr txBox="1"/>
          <p:nvPr/>
        </p:nvSpPr>
        <p:spPr>
          <a:xfrm>
            <a:off x="1234567" y="1586282"/>
            <a:ext cx="1502227"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pic>
        <p:nvPicPr>
          <p:cNvPr id="3" name="Picture Placeholder 8" descr="Picture Placeholder 8">
            <a:extLst>
              <a:ext uri="{FF2B5EF4-FFF2-40B4-BE49-F238E27FC236}">
                <a16:creationId xmlns:a16="http://schemas.microsoft.com/office/drawing/2014/main" id="{D9A00F9A-3FA6-47B1-BBD1-E4F289B0C9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60364" y="19570"/>
            <a:ext cx="5431636" cy="6878216"/>
          </a:xfrm>
          <a:prstGeom prst="rect">
            <a:avLst/>
          </a:prstGeom>
        </p:spPr>
      </p:pic>
      <p:sp>
        <p:nvSpPr>
          <p:cNvPr id="4" name="Google Shape;104;p43">
            <a:extLst>
              <a:ext uri="{FF2B5EF4-FFF2-40B4-BE49-F238E27FC236}">
                <a16:creationId xmlns:a16="http://schemas.microsoft.com/office/drawing/2014/main" id="{D3D7A3B3-33D4-4354-B863-963994BBD461}"/>
              </a:ext>
            </a:extLst>
          </p:cNvPr>
          <p:cNvSpPr txBox="1"/>
          <p:nvPr/>
        </p:nvSpPr>
        <p:spPr>
          <a:xfrm>
            <a:off x="1234567" y="3376948"/>
            <a:ext cx="4364508" cy="18426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mn-lt"/>
                <a:ea typeface="DIN 2014" panose="020B0504020202020204" pitchFamily="34" charset="77"/>
                <a:cs typeface="Open Sans"/>
                <a:sym typeface="Open Sans"/>
              </a:rPr>
              <a:t>Empowering supply chain leaders to achieve tangible and sustainable results with advanced, demand-driven supply chain planning solutions.</a:t>
            </a:r>
          </a:p>
        </p:txBody>
      </p:sp>
      <p:pic>
        <p:nvPicPr>
          <p:cNvPr id="6" name="f50d8fed37a44f5f" descr="Une image contenant texte&#10;&#10;Description générée automatiquement">
            <a:extLst>
              <a:ext uri="{FF2B5EF4-FFF2-40B4-BE49-F238E27FC236}">
                <a16:creationId xmlns:a16="http://schemas.microsoft.com/office/drawing/2014/main" id="{24A3712C-8750-4C57-AE6A-60C8A8F05D51}"/>
              </a:ext>
            </a:extLst>
          </p:cNvPr>
          <p:cNvPicPr>
            <a:picLocks noChangeAspect="1"/>
          </p:cNvPicPr>
          <p:nvPr/>
        </p:nvPicPr>
        <p:blipFill rotWithShape="1">
          <a:blip r:embed="rId4">
            <a:extLst>
              <a:ext uri="{28A0092B-C50C-407E-A947-70E740481C1C}">
                <a14:useLocalDpi xmlns:a14="http://schemas.microsoft.com/office/drawing/2010/main"/>
              </a:ext>
            </a:extLst>
          </a:blip>
          <a:srcRect l="1982"/>
          <a:stretch/>
        </p:blipFill>
        <p:spPr>
          <a:xfrm>
            <a:off x="1307445" y="2244757"/>
            <a:ext cx="4239626" cy="901123"/>
          </a:xfrm>
          <a:prstGeom prst="rect">
            <a:avLst/>
          </a:prstGeom>
        </p:spPr>
      </p:pic>
    </p:spTree>
    <p:custDataLst>
      <p:tags r:id="rId1"/>
    </p:custDataLst>
    <p:extLst>
      <p:ext uri="{BB962C8B-B14F-4D97-AF65-F5344CB8AC3E}">
        <p14:creationId xmlns:p14="http://schemas.microsoft.com/office/powerpoint/2010/main" val="309898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43">
            <a:extLst>
              <a:ext uri="{FF2B5EF4-FFF2-40B4-BE49-F238E27FC236}">
                <a16:creationId xmlns:a16="http://schemas.microsoft.com/office/drawing/2014/main" id="{E3FCB44C-6273-4CDB-A03C-8A5663213AC0}"/>
              </a:ext>
            </a:extLst>
          </p:cNvPr>
          <p:cNvSpPr txBox="1"/>
          <p:nvPr/>
        </p:nvSpPr>
        <p:spPr>
          <a:xfrm>
            <a:off x="653120" y="1407638"/>
            <a:ext cx="1502227" cy="26353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000" b="1" i="0" u="none" strike="noStrike" kern="0" cap="none" spc="600" normalizeH="0" baseline="0" noProof="0" dirty="0">
                <a:ln>
                  <a:noFill/>
                </a:ln>
                <a:solidFill>
                  <a:prstClr val="white"/>
                </a:solidFill>
                <a:effectLst/>
                <a:uLnTx/>
                <a:uFillTx/>
                <a:latin typeface="+mj-lt"/>
                <a:ea typeface="DIN 2014 Bold" panose="020B0504020202020204" pitchFamily="34" charset="77"/>
                <a:cs typeface="Poppins Medium"/>
                <a:sym typeface="Poppins Medium"/>
              </a:rPr>
              <a:t>ABOUT US</a:t>
            </a:r>
            <a:endParaRPr kumimoji="0" sz="1400" b="0" i="0" u="none" strike="noStrike" kern="0" cap="none" spc="600" normalizeH="0" baseline="0" noProof="0" dirty="0">
              <a:ln>
                <a:noFill/>
              </a:ln>
              <a:solidFill>
                <a:srgbClr val="000000"/>
              </a:solidFill>
              <a:effectLst/>
              <a:uLnTx/>
              <a:uFillTx/>
              <a:latin typeface="+mj-lt"/>
              <a:ea typeface="DIN 2014 Bold" panose="020B0504020202020204" pitchFamily="34" charset="77"/>
              <a:cs typeface="Arial"/>
              <a:sym typeface="Arial"/>
            </a:endParaRPr>
          </a:p>
        </p:txBody>
      </p:sp>
      <p:sp>
        <p:nvSpPr>
          <p:cNvPr id="3" name="Google Shape;584;p58">
            <a:extLst>
              <a:ext uri="{FF2B5EF4-FFF2-40B4-BE49-F238E27FC236}">
                <a16:creationId xmlns:a16="http://schemas.microsoft.com/office/drawing/2014/main" id="{C4F7D8FB-0E5B-4792-972B-18C0B737F8D1}"/>
              </a:ext>
            </a:extLst>
          </p:cNvPr>
          <p:cNvSpPr txBox="1"/>
          <p:nvPr/>
        </p:nvSpPr>
        <p:spPr>
          <a:xfrm>
            <a:off x="703401" y="2913950"/>
            <a:ext cx="5296544" cy="1158173"/>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mn-lt"/>
                <a:ea typeface="DIN 2014" panose="020B0504020202020204" pitchFamily="34" charset="77"/>
                <a:cs typeface="Open Sans"/>
                <a:sym typeface="Open Sans"/>
              </a:rPr>
              <a:t>+ First to market with a suite of demand-driven solutions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mn-lt"/>
                <a:ea typeface="DIN 2014" panose="020B0504020202020204" pitchFamily="34" charset="77"/>
                <a:cs typeface="Open Sans"/>
                <a:sym typeface="Open Sans"/>
              </a:rPr>
              <a:t>+ Demand Driven Institute Affiliate</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mn-lt"/>
                <a:ea typeface="DIN 2014" panose="020B0504020202020204" pitchFamily="34" charset="77"/>
                <a:cs typeface="Open Sans"/>
                <a:sym typeface="Open Sans"/>
              </a:rPr>
              <a:t>+ Collaborate with partners to expand market coverage</a:t>
            </a:r>
          </a:p>
        </p:txBody>
      </p:sp>
      <p:sp>
        <p:nvSpPr>
          <p:cNvPr id="4" name="Google Shape;177;p22">
            <a:extLst>
              <a:ext uri="{FF2B5EF4-FFF2-40B4-BE49-F238E27FC236}">
                <a16:creationId xmlns:a16="http://schemas.microsoft.com/office/drawing/2014/main" id="{06FFB2CB-C723-4119-9D9F-FD5C1E4E39BF}"/>
              </a:ext>
            </a:extLst>
          </p:cNvPr>
          <p:cNvSpPr txBox="1"/>
          <p:nvPr/>
        </p:nvSpPr>
        <p:spPr>
          <a:xfrm>
            <a:off x="861379" y="4227109"/>
            <a:ext cx="1021406" cy="22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60000"/>
              </a:lnSpc>
              <a:defRPr sz="1000" b="1">
                <a:solidFill>
                  <a:srgbClr val="727272"/>
                </a:solidFill>
                <a:latin typeface="DIN2014-Demi"/>
                <a:ea typeface="DIN2014-Demi"/>
                <a:cs typeface="DIN2014-Demi"/>
                <a:sym typeface="DIN2014-Demi"/>
              </a:defRPr>
            </a:lvl1pPr>
          </a:lstStyle>
          <a:p>
            <a:pPr marL="0" marR="0" lvl="0" indent="0" algn="l" defTabSz="914400" rtl="0" eaLnBrk="1" fontAlgn="auto" latinLnBrk="0" hangingPunct="0">
              <a:lnSpc>
                <a:spcPct val="160000"/>
              </a:lnSpc>
              <a:spcBef>
                <a:spcPts val="0"/>
              </a:spcBef>
              <a:spcAft>
                <a:spcPts val="0"/>
              </a:spcAft>
              <a:buClr>
                <a:srgbClr val="FFFFFF"/>
              </a:buClr>
              <a:buSzTx/>
              <a:buFontTx/>
              <a:buNone/>
              <a:tabLst/>
              <a:defRPr/>
            </a:pPr>
            <a:r>
              <a:rPr kumimoji="0" sz="1000" b="1" i="0" u="none" strike="noStrike" kern="0" cap="none" spc="0" normalizeH="0" baseline="0" noProof="0" dirty="0">
                <a:ln>
                  <a:noFill/>
                </a:ln>
                <a:solidFill>
                  <a:prstClr val="white"/>
                </a:solidFill>
                <a:effectLst/>
                <a:uLnTx/>
                <a:uFillTx/>
                <a:latin typeface="+mn-lt"/>
                <a:ea typeface="DIN2014-Demi"/>
                <a:sym typeface="DIN2014-Demi"/>
              </a:rPr>
              <a:t>FOUNDED</a:t>
            </a:r>
          </a:p>
        </p:txBody>
      </p:sp>
      <p:sp>
        <p:nvSpPr>
          <p:cNvPr id="5" name="Google Shape;178;p22">
            <a:extLst>
              <a:ext uri="{FF2B5EF4-FFF2-40B4-BE49-F238E27FC236}">
                <a16:creationId xmlns:a16="http://schemas.microsoft.com/office/drawing/2014/main" id="{2592BB02-23A0-4125-9C3C-99B49B9E1CAF}"/>
              </a:ext>
            </a:extLst>
          </p:cNvPr>
          <p:cNvSpPr txBox="1"/>
          <p:nvPr/>
        </p:nvSpPr>
        <p:spPr>
          <a:xfrm>
            <a:off x="2673179" y="4228052"/>
            <a:ext cx="1021406" cy="22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60000"/>
              </a:lnSpc>
              <a:defRPr sz="1000" b="1">
                <a:solidFill>
                  <a:srgbClr val="727272"/>
                </a:solidFill>
                <a:latin typeface="DIN2014-Demi"/>
                <a:ea typeface="DIN2014-Demi"/>
                <a:cs typeface="DIN2014-Demi"/>
                <a:sym typeface="DIN2014-Demi"/>
              </a:defRPr>
            </a:lvl1pPr>
          </a:lstStyle>
          <a:p>
            <a:pPr marL="0" marR="0" lvl="0" indent="0" algn="l" defTabSz="914400" rtl="0" eaLnBrk="1" fontAlgn="auto" latinLnBrk="0" hangingPunct="0">
              <a:lnSpc>
                <a:spcPct val="160000"/>
              </a:lnSpc>
              <a:spcBef>
                <a:spcPts val="0"/>
              </a:spcBef>
              <a:spcAft>
                <a:spcPts val="0"/>
              </a:spcAft>
              <a:buClr>
                <a:srgbClr val="FFFFFF"/>
              </a:buClr>
              <a:buSzTx/>
              <a:buFontTx/>
              <a:buNone/>
              <a:tabLst/>
              <a:defRPr/>
            </a:pPr>
            <a:r>
              <a:rPr kumimoji="0" sz="1000" b="1" i="0" u="none" strike="noStrike" kern="0" cap="none" spc="0" normalizeH="0" baseline="0" noProof="0" dirty="0">
                <a:ln>
                  <a:noFill/>
                </a:ln>
                <a:solidFill>
                  <a:prstClr val="white"/>
                </a:solidFill>
                <a:effectLst/>
                <a:uLnTx/>
                <a:uFillTx/>
                <a:latin typeface="+mn-lt"/>
                <a:ea typeface="DIN2014-Demi"/>
                <a:sym typeface="DIN2014-Demi"/>
              </a:rPr>
              <a:t>CLIENTS</a:t>
            </a:r>
          </a:p>
        </p:txBody>
      </p:sp>
      <p:sp>
        <p:nvSpPr>
          <p:cNvPr id="6" name="Google Shape;187;p22">
            <a:extLst>
              <a:ext uri="{FF2B5EF4-FFF2-40B4-BE49-F238E27FC236}">
                <a16:creationId xmlns:a16="http://schemas.microsoft.com/office/drawing/2014/main" id="{FC898A93-260F-4057-9CFB-FAD6F78055BB}"/>
              </a:ext>
            </a:extLst>
          </p:cNvPr>
          <p:cNvSpPr txBox="1"/>
          <p:nvPr/>
        </p:nvSpPr>
        <p:spPr>
          <a:xfrm>
            <a:off x="839904" y="4418994"/>
            <a:ext cx="1461364" cy="1045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l" defTabSz="914400" rtl="0" eaLnBrk="1" fontAlgn="auto" latinLnBrk="0" hangingPunct="0">
              <a:lnSpc>
                <a:spcPct val="122221"/>
              </a:lnSpc>
              <a:spcBef>
                <a:spcPts val="0"/>
              </a:spcBef>
              <a:spcAft>
                <a:spcPts val="0"/>
              </a:spcAft>
              <a:buClr>
                <a:srgbClr val="FFFFFF"/>
              </a:buClr>
              <a:buSzTx/>
              <a:buFontTx/>
              <a:buNone/>
              <a:tabLst/>
              <a:defRPr sz="4000">
                <a:solidFill>
                  <a:srgbClr val="43396E"/>
                </a:solidFill>
              </a:defRPr>
            </a:pPr>
            <a:r>
              <a:rPr kumimoji="0" sz="4000" b="0" i="0" u="none" strike="noStrike" kern="0" cap="none" spc="0" normalizeH="0" baseline="0" noProof="0" dirty="0">
                <a:ln>
                  <a:noFill/>
                </a:ln>
                <a:solidFill>
                  <a:prstClr val="white"/>
                </a:solidFill>
                <a:effectLst/>
                <a:uLnTx/>
                <a:uFillTx/>
                <a:latin typeface="+mn-lt"/>
                <a:ea typeface="DIN2014-Light"/>
                <a:cs typeface="Arial"/>
                <a:sym typeface="DIN2014-Light"/>
              </a:rPr>
              <a:t>2011</a:t>
            </a:r>
            <a:endParaRPr kumimoji="0" sz="6000" b="0" i="0" u="none" strike="noStrike" kern="0" cap="none" spc="0" normalizeH="0" baseline="0" noProof="0" dirty="0">
              <a:ln>
                <a:noFill/>
              </a:ln>
              <a:solidFill>
                <a:prstClr val="white"/>
              </a:solidFill>
              <a:effectLst/>
              <a:uLnTx/>
              <a:uFillTx/>
              <a:latin typeface="+mn-lt"/>
              <a:ea typeface="DIN2014-Light"/>
              <a:cs typeface="Arial"/>
              <a:sym typeface="DIN2014-Light"/>
            </a:endParaRPr>
          </a:p>
          <a:p>
            <a:pPr marL="0" marR="0" lvl="0" indent="0" algn="l" defTabSz="914400" rtl="0" eaLnBrk="1" fontAlgn="auto" latinLnBrk="0" hangingPunct="0">
              <a:lnSpc>
                <a:spcPct val="122221"/>
              </a:lnSpc>
              <a:spcBef>
                <a:spcPts val="0"/>
              </a:spcBef>
              <a:spcAft>
                <a:spcPts val="0"/>
              </a:spcAft>
              <a:buClr>
                <a:srgbClr val="FFFFFF"/>
              </a:buClr>
              <a:buSzTx/>
              <a:buFontTx/>
              <a:buNone/>
              <a:tabLst/>
              <a:defRPr sz="1600">
                <a:solidFill>
                  <a:srgbClr val="43396E"/>
                </a:solidFill>
              </a:defRPr>
            </a:pPr>
            <a:r>
              <a:rPr kumimoji="0" sz="1600" b="0" i="0" u="none" strike="noStrike" kern="0" cap="none" spc="0" normalizeH="0" baseline="0" noProof="0" dirty="0">
                <a:ln>
                  <a:noFill/>
                </a:ln>
                <a:solidFill>
                  <a:prstClr val="white"/>
                </a:solidFill>
                <a:effectLst/>
                <a:uLnTx/>
                <a:uFillTx/>
                <a:latin typeface="+mn-lt"/>
                <a:ea typeface="DIN2014-Light"/>
                <a:cs typeface="Arial"/>
                <a:sym typeface="DIN2014-Light"/>
              </a:rPr>
              <a:t>ATLANTA</a:t>
            </a:r>
          </a:p>
        </p:txBody>
      </p:sp>
      <p:sp>
        <p:nvSpPr>
          <p:cNvPr id="7" name="Google Shape;188;p22">
            <a:extLst>
              <a:ext uri="{FF2B5EF4-FFF2-40B4-BE49-F238E27FC236}">
                <a16:creationId xmlns:a16="http://schemas.microsoft.com/office/drawing/2014/main" id="{44FB86D7-316B-4F34-8F58-B60A98D5FC1D}"/>
              </a:ext>
            </a:extLst>
          </p:cNvPr>
          <p:cNvSpPr txBox="1"/>
          <p:nvPr/>
        </p:nvSpPr>
        <p:spPr>
          <a:xfrm>
            <a:off x="2695436" y="4418995"/>
            <a:ext cx="2641514" cy="1045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l" defTabSz="914400" rtl="0" eaLnBrk="1" fontAlgn="auto" latinLnBrk="0" hangingPunct="0">
              <a:lnSpc>
                <a:spcPct val="122221"/>
              </a:lnSpc>
              <a:spcBef>
                <a:spcPts val="0"/>
              </a:spcBef>
              <a:spcAft>
                <a:spcPts val="0"/>
              </a:spcAft>
              <a:buClr>
                <a:srgbClr val="FFFFFF"/>
              </a:buClr>
              <a:buSzTx/>
              <a:buFontTx/>
              <a:buNone/>
              <a:tabLst/>
              <a:defRPr sz="4000">
                <a:solidFill>
                  <a:srgbClr val="43396E"/>
                </a:solidFill>
              </a:defRPr>
            </a:pPr>
            <a:r>
              <a:rPr kumimoji="0" sz="4000" b="0" i="0" u="none" strike="noStrike" kern="0" cap="none" spc="0" normalizeH="0" baseline="0" noProof="0" dirty="0">
                <a:ln>
                  <a:noFill/>
                </a:ln>
                <a:solidFill>
                  <a:prstClr val="white"/>
                </a:solidFill>
                <a:effectLst/>
                <a:uLnTx/>
                <a:uFillTx/>
                <a:latin typeface="+mn-lt"/>
                <a:ea typeface="DIN2014-Light"/>
                <a:cs typeface="Arial"/>
                <a:sym typeface="DIN2014-Light"/>
              </a:rPr>
              <a:t>1</a:t>
            </a:r>
            <a:r>
              <a:rPr kumimoji="0" lang="en-US" sz="4000" b="0" i="0" u="none" strike="noStrike" kern="0" cap="none" spc="0" normalizeH="0" baseline="0" noProof="0" dirty="0">
                <a:ln>
                  <a:noFill/>
                </a:ln>
                <a:solidFill>
                  <a:prstClr val="white"/>
                </a:solidFill>
                <a:effectLst/>
                <a:uLnTx/>
                <a:uFillTx/>
                <a:latin typeface="+mn-lt"/>
                <a:ea typeface="DIN2014-Light"/>
                <a:cs typeface="Arial"/>
                <a:sym typeface="DIN2014-Light"/>
              </a:rPr>
              <a:t>20</a:t>
            </a:r>
            <a:endParaRPr kumimoji="0" sz="6000" b="0" i="0" u="none" strike="noStrike" kern="0" cap="none" spc="0" normalizeH="0" baseline="0" noProof="0" dirty="0">
              <a:ln>
                <a:noFill/>
              </a:ln>
              <a:solidFill>
                <a:prstClr val="white"/>
              </a:solidFill>
              <a:effectLst/>
              <a:uLnTx/>
              <a:uFillTx/>
              <a:latin typeface="+mn-lt"/>
              <a:ea typeface="DIN2014-Light"/>
              <a:cs typeface="Arial"/>
              <a:sym typeface="DIN2014-Light"/>
            </a:endParaRPr>
          </a:p>
          <a:p>
            <a:pPr marL="0" marR="0" lvl="0" indent="0" algn="l" defTabSz="914400" rtl="0" eaLnBrk="1" fontAlgn="auto" latinLnBrk="0" hangingPunct="0">
              <a:lnSpc>
                <a:spcPct val="122221"/>
              </a:lnSpc>
              <a:spcBef>
                <a:spcPts val="0"/>
              </a:spcBef>
              <a:spcAft>
                <a:spcPts val="0"/>
              </a:spcAft>
              <a:buClr>
                <a:srgbClr val="FFFFFF"/>
              </a:buClr>
              <a:buSzTx/>
              <a:buFontTx/>
              <a:buNone/>
              <a:tabLst/>
              <a:defRPr sz="1600">
                <a:solidFill>
                  <a:srgbClr val="43396E"/>
                </a:solidFill>
              </a:defRPr>
            </a:pPr>
            <a:r>
              <a:rPr kumimoji="0" sz="1600" b="0" i="0" u="none" strike="noStrike" kern="0" cap="none" spc="0" normalizeH="0" baseline="0" noProof="0" dirty="0">
                <a:ln>
                  <a:noFill/>
                </a:ln>
                <a:solidFill>
                  <a:prstClr val="white"/>
                </a:solidFill>
                <a:effectLst/>
                <a:uLnTx/>
                <a:uFillTx/>
                <a:latin typeface="+mn-lt"/>
                <a:ea typeface="DIN2014-Light"/>
                <a:cs typeface="Arial"/>
                <a:sym typeface="DIN2014-Light"/>
              </a:rPr>
              <a:t>IN 8 MAJOR SECTORS</a:t>
            </a:r>
          </a:p>
        </p:txBody>
      </p:sp>
      <p:sp>
        <p:nvSpPr>
          <p:cNvPr id="8" name="Google Shape;583;p58">
            <a:extLst>
              <a:ext uri="{FF2B5EF4-FFF2-40B4-BE49-F238E27FC236}">
                <a16:creationId xmlns:a16="http://schemas.microsoft.com/office/drawing/2014/main" id="{4C6BFAA5-DCA1-4DD0-AFD7-194E555F38BC}"/>
              </a:ext>
            </a:extLst>
          </p:cNvPr>
          <p:cNvSpPr txBox="1"/>
          <p:nvPr/>
        </p:nvSpPr>
        <p:spPr>
          <a:xfrm>
            <a:off x="703401" y="1979610"/>
            <a:ext cx="4044949"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prstClr val="white"/>
                </a:solidFill>
                <a:effectLst/>
                <a:uLnTx/>
                <a:uFillTx/>
                <a:latin typeface="+mn-lt"/>
                <a:ea typeface="Poppins SemiBold"/>
                <a:cs typeface="Poppins SemiBold"/>
                <a:sym typeface="Poppins SemiBold"/>
              </a:rPr>
              <a:t>Global leader across the Demand-Driven Enterprise</a:t>
            </a:r>
            <a:endParaRPr kumimoji="0" lang="en-US" sz="2000" b="0" i="0" u="none" strike="noStrike" kern="0" cap="none" spc="0" normalizeH="0" baseline="0" noProof="0" dirty="0">
              <a:ln>
                <a:noFill/>
              </a:ln>
              <a:solidFill>
                <a:prstClr val="white"/>
              </a:solidFill>
              <a:effectLst/>
              <a:uLnTx/>
              <a:uFillTx/>
              <a:latin typeface="+mn-lt"/>
              <a:ea typeface="Poppins SemiBold"/>
              <a:cs typeface="Poppins SemiBold"/>
              <a:sym typeface="Poppins SemiBold"/>
            </a:endParaRPr>
          </a:p>
        </p:txBody>
      </p:sp>
      <p:sp>
        <p:nvSpPr>
          <p:cNvPr id="9" name="Google Shape;180;p22">
            <a:extLst>
              <a:ext uri="{FF2B5EF4-FFF2-40B4-BE49-F238E27FC236}">
                <a16:creationId xmlns:a16="http://schemas.microsoft.com/office/drawing/2014/main" id="{48DB275A-448A-47B2-8565-8B4D49731E94}"/>
              </a:ext>
            </a:extLst>
          </p:cNvPr>
          <p:cNvSpPr txBox="1"/>
          <p:nvPr/>
        </p:nvSpPr>
        <p:spPr>
          <a:xfrm>
            <a:off x="5272810" y="4224399"/>
            <a:ext cx="1021406" cy="22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60000"/>
              </a:lnSpc>
              <a:defRPr sz="1000" b="1">
                <a:solidFill>
                  <a:srgbClr val="727272"/>
                </a:solidFill>
                <a:latin typeface="DIN2014-Demi"/>
                <a:ea typeface="DIN2014-Demi"/>
                <a:cs typeface="DIN2014-Demi"/>
                <a:sym typeface="DIN2014-Demi"/>
              </a:defRPr>
            </a:lvl1pPr>
          </a:lstStyle>
          <a:p>
            <a:pPr marL="0" marR="0" lvl="0" indent="0" algn="l" defTabSz="914400" rtl="0" eaLnBrk="1" fontAlgn="auto" latinLnBrk="0" hangingPunct="0">
              <a:lnSpc>
                <a:spcPct val="160000"/>
              </a:lnSpc>
              <a:spcBef>
                <a:spcPts val="0"/>
              </a:spcBef>
              <a:spcAft>
                <a:spcPts val="0"/>
              </a:spcAft>
              <a:buClr>
                <a:srgbClr val="FFFFFF"/>
              </a:buClr>
              <a:buSzTx/>
              <a:buFontTx/>
              <a:buNone/>
              <a:tabLst/>
              <a:defRPr/>
            </a:pPr>
            <a:r>
              <a:rPr kumimoji="0" sz="1000" b="1" i="0" u="none" strike="noStrike" kern="0" cap="none" spc="0" normalizeH="0" baseline="0" noProof="0" dirty="0">
                <a:ln>
                  <a:noFill/>
                </a:ln>
                <a:solidFill>
                  <a:prstClr val="white"/>
                </a:solidFill>
                <a:effectLst/>
                <a:uLnTx/>
                <a:uFillTx/>
                <a:latin typeface="+mn-lt"/>
                <a:ea typeface="DIN2014-Demi"/>
                <a:sym typeface="DIN2014-Demi"/>
              </a:rPr>
              <a:t>RECOGNITION</a:t>
            </a:r>
          </a:p>
        </p:txBody>
      </p:sp>
      <p:sp>
        <p:nvSpPr>
          <p:cNvPr id="10" name="Google Shape;181;p22">
            <a:extLst>
              <a:ext uri="{FF2B5EF4-FFF2-40B4-BE49-F238E27FC236}">
                <a16:creationId xmlns:a16="http://schemas.microsoft.com/office/drawing/2014/main" id="{C6FB7D5F-55E8-42C4-A417-9C0BB51417A2}"/>
              </a:ext>
            </a:extLst>
          </p:cNvPr>
          <p:cNvSpPr txBox="1"/>
          <p:nvPr/>
        </p:nvSpPr>
        <p:spPr>
          <a:xfrm>
            <a:off x="5272810" y="5270764"/>
            <a:ext cx="1727890" cy="169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0" marR="0" lvl="0" indent="0" algn="l" defTabSz="914400" rtl="0" eaLnBrk="1" fontAlgn="auto" latinLnBrk="0" hangingPunct="0">
              <a:lnSpc>
                <a:spcPct val="100000"/>
              </a:lnSpc>
              <a:spcBef>
                <a:spcPts val="0"/>
              </a:spcBef>
              <a:spcAft>
                <a:spcPts val="0"/>
              </a:spcAft>
              <a:buClr>
                <a:srgbClr val="FFFFFF"/>
              </a:buClr>
              <a:buSzTx/>
              <a:buFontTx/>
              <a:buNone/>
              <a:tabLst/>
              <a:defRPr sz="1100">
                <a:solidFill>
                  <a:srgbClr val="44376F"/>
                </a:solidFill>
              </a:defRPr>
            </a:pPr>
            <a:r>
              <a:rPr kumimoji="0" sz="1100" b="0" i="0" u="none" strike="noStrike" kern="0" cap="none" spc="0" normalizeH="0" baseline="0" noProof="0" dirty="0">
                <a:ln>
                  <a:noFill/>
                </a:ln>
                <a:solidFill>
                  <a:prstClr val="white"/>
                </a:solidFill>
                <a:effectLst/>
                <a:uLnTx/>
                <a:uFillTx/>
                <a:latin typeface="+mn-lt"/>
                <a:ea typeface="DIN 2014 Demi" panose="020B0404020202020204" pitchFamily="34" charset="77"/>
                <a:cs typeface="Arial"/>
                <a:sym typeface="DIN2014-Light"/>
              </a:rPr>
              <a:t>20 STARTUPS</a:t>
            </a:r>
            <a:r>
              <a:rPr kumimoji="0" lang="en-US" sz="1100" b="0" i="0" u="none" strike="noStrike" kern="0" cap="none" spc="0" normalizeH="0" baseline="0" noProof="0" dirty="0">
                <a:ln>
                  <a:noFill/>
                </a:ln>
                <a:solidFill>
                  <a:prstClr val="white"/>
                </a:solidFill>
                <a:effectLst/>
                <a:uLnTx/>
                <a:uFillTx/>
                <a:latin typeface="+mn-lt"/>
                <a:ea typeface="DIN 2014 Demi" panose="020B0404020202020204" pitchFamily="34" charset="77"/>
                <a:cs typeface="Arial"/>
                <a:sym typeface="DIN2014-Light"/>
              </a:rPr>
              <a:t> </a:t>
            </a:r>
            <a:r>
              <a:rPr kumimoji="0" sz="1100" b="0" i="0" u="none" strike="noStrike" kern="0" cap="none" spc="0" normalizeH="0" baseline="0" noProof="0" dirty="0">
                <a:ln>
                  <a:noFill/>
                </a:ln>
                <a:solidFill>
                  <a:prstClr val="white"/>
                </a:solidFill>
                <a:effectLst/>
                <a:uLnTx/>
                <a:uFillTx/>
                <a:latin typeface="+mn-lt"/>
                <a:ea typeface="DIN 2014 Demi" panose="020B0404020202020204" pitchFamily="34" charset="77"/>
                <a:cs typeface="Arial"/>
                <a:sym typeface="DIN2014-Light"/>
              </a:rPr>
              <a:t>TO WATCH</a:t>
            </a:r>
          </a:p>
        </p:txBody>
      </p:sp>
      <p:sp>
        <p:nvSpPr>
          <p:cNvPr id="11" name="Google Shape;182;p22">
            <a:extLst>
              <a:ext uri="{FF2B5EF4-FFF2-40B4-BE49-F238E27FC236}">
                <a16:creationId xmlns:a16="http://schemas.microsoft.com/office/drawing/2014/main" id="{0DEBB782-FE62-407C-B5C6-51BF7A38573A}"/>
              </a:ext>
            </a:extLst>
          </p:cNvPr>
          <p:cNvSpPr txBox="1"/>
          <p:nvPr/>
        </p:nvSpPr>
        <p:spPr>
          <a:xfrm>
            <a:off x="7182790" y="5270764"/>
            <a:ext cx="1869885" cy="169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0" marR="0" lvl="0" indent="0" algn="l" defTabSz="914400" rtl="0" eaLnBrk="1" fontAlgn="auto" latinLnBrk="0" hangingPunct="0">
              <a:lnSpc>
                <a:spcPct val="100000"/>
              </a:lnSpc>
              <a:spcBef>
                <a:spcPts val="0"/>
              </a:spcBef>
              <a:spcAft>
                <a:spcPts val="0"/>
              </a:spcAft>
              <a:buClr>
                <a:srgbClr val="FFFFFF"/>
              </a:buClr>
              <a:buSzTx/>
              <a:buFontTx/>
              <a:buNone/>
              <a:tabLst/>
              <a:defRPr sz="1100">
                <a:solidFill>
                  <a:srgbClr val="44376F"/>
                </a:solidFill>
              </a:defRPr>
            </a:pPr>
            <a:r>
              <a:rPr kumimoji="0" sz="1100" b="0" i="0" u="none" strike="noStrike" kern="0" cap="none" spc="0" normalizeH="0" baseline="0" noProof="0" dirty="0">
                <a:ln>
                  <a:noFill/>
                </a:ln>
                <a:solidFill>
                  <a:prstClr val="white"/>
                </a:solidFill>
                <a:effectLst/>
                <a:uLnTx/>
                <a:uFillTx/>
                <a:latin typeface="+mn-lt"/>
                <a:ea typeface="DIN 2014 Demi" panose="020B0404020202020204" pitchFamily="34" charset="77"/>
                <a:cs typeface="Arial"/>
                <a:sym typeface="DIN2014-Light"/>
              </a:rPr>
              <a:t>NEW PRODUCT</a:t>
            </a:r>
            <a:r>
              <a:rPr kumimoji="0" lang="en-US" sz="1100" b="0" i="0" u="none" strike="noStrike" kern="0" cap="none" spc="0" normalizeH="0" baseline="0" noProof="0" dirty="0">
                <a:ln>
                  <a:noFill/>
                </a:ln>
                <a:solidFill>
                  <a:prstClr val="white"/>
                </a:solidFill>
                <a:effectLst/>
                <a:uLnTx/>
                <a:uFillTx/>
                <a:latin typeface="+mn-lt"/>
                <a:ea typeface="DIN 2014 Demi" panose="020B0404020202020204" pitchFamily="34" charset="77"/>
                <a:cs typeface="Arial"/>
                <a:sym typeface="DIN2014-Light"/>
              </a:rPr>
              <a:t> </a:t>
            </a:r>
            <a:r>
              <a:rPr kumimoji="0" sz="1100" b="0" i="0" u="none" strike="noStrike" kern="0" cap="none" spc="0" normalizeH="0" baseline="0" noProof="0" dirty="0">
                <a:ln>
                  <a:noFill/>
                </a:ln>
                <a:solidFill>
                  <a:prstClr val="white"/>
                </a:solidFill>
                <a:effectLst/>
                <a:uLnTx/>
                <a:uFillTx/>
                <a:latin typeface="+mn-lt"/>
                <a:ea typeface="DIN 2014 Demi" panose="020B0404020202020204" pitchFamily="34" charset="77"/>
                <a:cs typeface="Arial"/>
                <a:sym typeface="DIN2014-Light"/>
              </a:rPr>
              <a:t>OF THE YEAR</a:t>
            </a:r>
          </a:p>
        </p:txBody>
      </p:sp>
      <p:sp>
        <p:nvSpPr>
          <p:cNvPr id="12" name="Google Shape;182;p22">
            <a:extLst>
              <a:ext uri="{FF2B5EF4-FFF2-40B4-BE49-F238E27FC236}">
                <a16:creationId xmlns:a16="http://schemas.microsoft.com/office/drawing/2014/main" id="{52DB2171-D57A-4A56-84DC-E245EBC78E80}"/>
              </a:ext>
            </a:extLst>
          </p:cNvPr>
          <p:cNvSpPr txBox="1"/>
          <p:nvPr/>
        </p:nvSpPr>
        <p:spPr>
          <a:xfrm>
            <a:off x="9578074" y="5242735"/>
            <a:ext cx="1869885"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0" marR="0" lvl="0" indent="0" algn="l" defTabSz="914400" rtl="0" eaLnBrk="1" fontAlgn="auto" latinLnBrk="0" hangingPunct="0">
              <a:lnSpc>
                <a:spcPct val="100000"/>
              </a:lnSpc>
              <a:spcBef>
                <a:spcPts val="0"/>
              </a:spcBef>
              <a:spcAft>
                <a:spcPts val="0"/>
              </a:spcAft>
              <a:buClr>
                <a:srgbClr val="FFFFFF"/>
              </a:buClr>
              <a:buSzTx/>
              <a:buFontTx/>
              <a:buNone/>
              <a:tabLst/>
              <a:defRPr sz="1100">
                <a:solidFill>
                  <a:srgbClr val="44376F"/>
                </a:solidFill>
              </a:defRPr>
            </a:pPr>
            <a:r>
              <a:rPr kumimoji="0" lang="en-US" sz="1100" b="0" i="0" u="none" strike="noStrike" kern="0" cap="none" spc="0" normalizeH="0" baseline="0" noProof="0" dirty="0">
                <a:ln>
                  <a:noFill/>
                </a:ln>
                <a:solidFill>
                  <a:prstClr val="white"/>
                </a:solidFill>
                <a:effectLst/>
                <a:uLnTx/>
                <a:uFillTx/>
                <a:latin typeface="+mn-lt"/>
                <a:ea typeface="DIN 2014 Demi" panose="020B0404020202020204" pitchFamily="34" charset="77"/>
                <a:cs typeface="Arial"/>
                <a:sym typeface="DIN2014-Light"/>
              </a:rPr>
              <a:t>FULLY COMPLIANT ACROSS DDI CERTIFICATIONS</a:t>
            </a:r>
            <a:endParaRPr kumimoji="0" sz="1100" b="0" i="0" u="none" strike="noStrike" kern="0" cap="none" spc="0" normalizeH="0" baseline="0" noProof="0" dirty="0">
              <a:ln>
                <a:noFill/>
              </a:ln>
              <a:solidFill>
                <a:prstClr val="white"/>
              </a:solidFill>
              <a:effectLst/>
              <a:uLnTx/>
              <a:uFillTx/>
              <a:latin typeface="+mn-lt"/>
              <a:ea typeface="DIN 2014 Demi" panose="020B0404020202020204" pitchFamily="34" charset="77"/>
              <a:cs typeface="Arial"/>
              <a:sym typeface="DIN2014-Light"/>
            </a:endParaRPr>
          </a:p>
        </p:txBody>
      </p:sp>
    </p:spTree>
    <p:custDataLst>
      <p:tags r:id="rId1"/>
    </p:custDataLst>
    <p:extLst>
      <p:ext uri="{BB962C8B-B14F-4D97-AF65-F5344CB8AC3E}">
        <p14:creationId xmlns:p14="http://schemas.microsoft.com/office/powerpoint/2010/main" val="173925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3;p58">
            <a:extLst>
              <a:ext uri="{FF2B5EF4-FFF2-40B4-BE49-F238E27FC236}">
                <a16:creationId xmlns:a16="http://schemas.microsoft.com/office/drawing/2014/main" id="{4A4D17FB-DE2F-43F0-A419-4D9D5868471C}"/>
              </a:ext>
            </a:extLst>
          </p:cNvPr>
          <p:cNvSpPr txBox="1"/>
          <p:nvPr/>
        </p:nvSpPr>
        <p:spPr>
          <a:xfrm>
            <a:off x="2915203" y="1601588"/>
            <a:ext cx="6361593" cy="12182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C4084"/>
                </a:solidFill>
                <a:effectLst/>
                <a:uLnTx/>
                <a:uFillTx/>
                <a:latin typeface="+mj-lt"/>
                <a:ea typeface="DIN 2014 Bold" panose="020B0504020202020204" pitchFamily="34" charset="77"/>
                <a:cs typeface="Poppins SemiBold"/>
                <a:sym typeface="Poppins SemiBold"/>
              </a:rPr>
              <a:t>OVER </a:t>
            </a:r>
            <a:r>
              <a:rPr kumimoji="0" lang="en-US" sz="8800" b="1" i="0" u="none" strike="noStrike" kern="0" cap="none" spc="0" normalizeH="0" baseline="0" noProof="0" dirty="0">
                <a:ln>
                  <a:noFill/>
                </a:ln>
                <a:solidFill>
                  <a:srgbClr val="4C4084"/>
                </a:solidFill>
                <a:effectLst/>
                <a:uLnTx/>
                <a:uFillTx/>
                <a:latin typeface="+mj-lt"/>
                <a:ea typeface="DIN 2014 Bold" panose="020B0504020202020204" pitchFamily="34" charset="77"/>
                <a:cs typeface="Poppins SemiBold"/>
                <a:sym typeface="Poppins SemiBold"/>
              </a:rPr>
              <a:t>120</a:t>
            </a:r>
            <a:r>
              <a:rPr kumimoji="0" lang="en-US" sz="3600" b="1" i="0" u="none" strike="noStrike" kern="0" cap="none" spc="0" normalizeH="0" baseline="0" noProof="0" dirty="0">
                <a:ln>
                  <a:noFill/>
                </a:ln>
                <a:solidFill>
                  <a:srgbClr val="4C4084"/>
                </a:solidFill>
                <a:effectLst/>
                <a:uLnTx/>
                <a:uFillTx/>
                <a:latin typeface="+mj-lt"/>
                <a:ea typeface="DIN 2014 Bold" panose="020B0504020202020204" pitchFamily="34" charset="77"/>
                <a:cs typeface="Poppins SemiBold"/>
                <a:sym typeface="Poppins SemiBold"/>
              </a:rPr>
              <a:t> CLIENTS</a:t>
            </a:r>
            <a:endParaRPr kumimoji="0" lang="en-US" sz="3200" b="1" i="0" u="none" strike="noStrike" kern="0" cap="none" spc="0" normalizeH="0" baseline="0" noProof="0" dirty="0">
              <a:ln>
                <a:noFill/>
              </a:ln>
              <a:solidFill>
                <a:srgbClr val="4C4084"/>
              </a:solidFill>
              <a:effectLst/>
              <a:uLnTx/>
              <a:uFillTx/>
              <a:latin typeface="+mj-lt"/>
              <a:ea typeface="DIN 2014 Bold" panose="020B0504020202020204" pitchFamily="34" charset="77"/>
              <a:cs typeface="Poppins SemiBold"/>
              <a:sym typeface="Poppins SemiBold"/>
            </a:endParaRPr>
          </a:p>
        </p:txBody>
      </p:sp>
      <p:sp>
        <p:nvSpPr>
          <p:cNvPr id="3" name="Google Shape;583;p58">
            <a:extLst>
              <a:ext uri="{FF2B5EF4-FFF2-40B4-BE49-F238E27FC236}">
                <a16:creationId xmlns:a16="http://schemas.microsoft.com/office/drawing/2014/main" id="{74F52942-1C15-49A0-BC5D-DF2664A4F03D}"/>
              </a:ext>
            </a:extLst>
          </p:cNvPr>
          <p:cNvSpPr txBox="1"/>
          <p:nvPr/>
        </p:nvSpPr>
        <p:spPr>
          <a:xfrm>
            <a:off x="4073524" y="2819862"/>
            <a:ext cx="4044949" cy="46166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252A36"/>
                </a:solidFill>
                <a:effectLst/>
                <a:uLnTx/>
                <a:uFillTx/>
                <a:latin typeface="+mj-lt"/>
                <a:ea typeface="Poppins SemiBold"/>
                <a:cs typeface="Poppins SemiBold"/>
                <a:sym typeface="Poppins SemiBold"/>
              </a:rPr>
              <a:t>across multiple industries</a:t>
            </a:r>
            <a:endParaRPr kumimoji="0" lang="en-US" sz="1800" b="0" i="0" u="none" strike="noStrike" kern="0" cap="none" spc="0" normalizeH="0" baseline="0" noProof="0" dirty="0">
              <a:ln>
                <a:noFill/>
              </a:ln>
              <a:solidFill>
                <a:srgbClr val="252A36"/>
              </a:solidFill>
              <a:effectLst/>
              <a:uLnTx/>
              <a:uFillTx/>
              <a:latin typeface="+mj-lt"/>
              <a:ea typeface="Poppins SemiBold"/>
              <a:cs typeface="Poppins SemiBold"/>
              <a:sym typeface="Poppins SemiBold"/>
            </a:endParaRPr>
          </a:p>
        </p:txBody>
      </p:sp>
      <p:sp>
        <p:nvSpPr>
          <p:cNvPr id="4" name="Google Shape;238;p27">
            <a:extLst>
              <a:ext uri="{FF2B5EF4-FFF2-40B4-BE49-F238E27FC236}">
                <a16:creationId xmlns:a16="http://schemas.microsoft.com/office/drawing/2014/main" id="{0F91F477-0675-421D-B189-ADE5A5FFD5E6}"/>
              </a:ext>
            </a:extLst>
          </p:cNvPr>
          <p:cNvSpPr txBox="1"/>
          <p:nvPr/>
        </p:nvSpPr>
        <p:spPr>
          <a:xfrm>
            <a:off x="6079824" y="5569134"/>
            <a:ext cx="3265940" cy="66612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4600"/>
              <a:buFont typeface="Arial"/>
              <a:buNone/>
              <a:tabLst/>
              <a:defRPr/>
            </a:pPr>
            <a:r>
              <a:rPr kumimoji="0" lang="en-US" sz="4000" b="0" i="0" u="none" strike="noStrike" kern="0" cap="none" spc="0" normalizeH="0" baseline="0" noProof="0" dirty="0">
                <a:ln>
                  <a:noFill/>
                </a:ln>
                <a:solidFill>
                  <a:srgbClr val="FFFFFF"/>
                </a:solidFill>
                <a:effectLst/>
                <a:uLnTx/>
                <a:uFillTx/>
                <a:latin typeface="+mj-lt"/>
                <a:ea typeface="DIN 2014" panose="020B0504020202020204" pitchFamily="34" charset="77"/>
                <a:cs typeface="Arial"/>
                <a:sym typeface="Arial"/>
              </a:rPr>
              <a:t>1,756</a:t>
            </a:r>
          </a:p>
        </p:txBody>
      </p:sp>
      <p:sp>
        <p:nvSpPr>
          <p:cNvPr id="5" name="Google Shape;243;p27">
            <a:extLst>
              <a:ext uri="{FF2B5EF4-FFF2-40B4-BE49-F238E27FC236}">
                <a16:creationId xmlns:a16="http://schemas.microsoft.com/office/drawing/2014/main" id="{439D4711-5528-41B0-879C-FDB26912C7FD}"/>
              </a:ext>
            </a:extLst>
          </p:cNvPr>
          <p:cNvSpPr txBox="1"/>
          <p:nvPr/>
        </p:nvSpPr>
        <p:spPr>
          <a:xfrm>
            <a:off x="7020214" y="6122558"/>
            <a:ext cx="1385159" cy="47416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600" b="0" i="0" u="none" strike="noStrike" kern="0" cap="none" spc="0" normalizeH="0" baseline="0" noProof="0" dirty="0">
                <a:ln>
                  <a:noFill/>
                </a:ln>
                <a:solidFill>
                  <a:prstClr val="white"/>
                </a:solidFill>
                <a:effectLst/>
                <a:uLnTx/>
                <a:uFillTx/>
                <a:latin typeface="+mj-lt"/>
                <a:ea typeface="DIN 2014" panose="020B0504020202020204" pitchFamily="34" charset="77"/>
                <a:cs typeface="Arial"/>
                <a:sym typeface="Arial"/>
              </a:rPr>
              <a:t>LOCATIONS</a:t>
            </a:r>
          </a:p>
        </p:txBody>
      </p:sp>
      <p:sp>
        <p:nvSpPr>
          <p:cNvPr id="6" name="Google Shape;238;p27">
            <a:extLst>
              <a:ext uri="{FF2B5EF4-FFF2-40B4-BE49-F238E27FC236}">
                <a16:creationId xmlns:a16="http://schemas.microsoft.com/office/drawing/2014/main" id="{92F7C9B8-F02D-475F-9608-F621F248DA26}"/>
              </a:ext>
            </a:extLst>
          </p:cNvPr>
          <p:cNvSpPr txBox="1"/>
          <p:nvPr/>
        </p:nvSpPr>
        <p:spPr>
          <a:xfrm>
            <a:off x="8774894" y="5569133"/>
            <a:ext cx="3265940" cy="66612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4600"/>
              <a:buFont typeface="Arial"/>
              <a:buNone/>
              <a:tabLst/>
              <a:defRPr/>
            </a:pPr>
            <a:r>
              <a:rPr kumimoji="0" lang="en-US" sz="4000" b="0" i="0" u="none" strike="noStrike" kern="0" cap="none" spc="0" normalizeH="0" baseline="0" noProof="0" dirty="0">
                <a:ln>
                  <a:noFill/>
                </a:ln>
                <a:solidFill>
                  <a:prstClr val="white"/>
                </a:solidFill>
                <a:effectLst/>
                <a:uLnTx/>
                <a:uFillTx/>
                <a:latin typeface="+mj-lt"/>
                <a:ea typeface="DIN 2014" panose="020B0504020202020204" pitchFamily="34" charset="77"/>
                <a:cs typeface="Arial"/>
                <a:sym typeface="Arial"/>
              </a:rPr>
              <a:t>3,597</a:t>
            </a:r>
          </a:p>
        </p:txBody>
      </p:sp>
      <p:sp>
        <p:nvSpPr>
          <p:cNvPr id="7" name="Google Shape;243;p27">
            <a:extLst>
              <a:ext uri="{FF2B5EF4-FFF2-40B4-BE49-F238E27FC236}">
                <a16:creationId xmlns:a16="http://schemas.microsoft.com/office/drawing/2014/main" id="{773C875F-1531-40F6-BD3A-53E6D879BE06}"/>
              </a:ext>
            </a:extLst>
          </p:cNvPr>
          <p:cNvSpPr txBox="1"/>
          <p:nvPr/>
        </p:nvSpPr>
        <p:spPr>
          <a:xfrm>
            <a:off x="9944100" y="6122557"/>
            <a:ext cx="931986" cy="47416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600" b="0" i="0" u="none" strike="noStrike" kern="0" cap="none" spc="0" normalizeH="0" baseline="0" noProof="0" dirty="0">
                <a:ln>
                  <a:noFill/>
                </a:ln>
                <a:solidFill>
                  <a:prstClr val="white"/>
                </a:solidFill>
                <a:effectLst/>
                <a:uLnTx/>
                <a:uFillTx/>
                <a:latin typeface="+mj-lt"/>
                <a:ea typeface="DIN 2014" panose="020B0504020202020204" pitchFamily="34" charset="77"/>
                <a:cs typeface="Arial"/>
                <a:sym typeface="Arial"/>
              </a:rPr>
              <a:t>USERS</a:t>
            </a:r>
          </a:p>
        </p:txBody>
      </p:sp>
      <p:sp>
        <p:nvSpPr>
          <p:cNvPr id="8" name="Google Shape;238;p27">
            <a:extLst>
              <a:ext uri="{FF2B5EF4-FFF2-40B4-BE49-F238E27FC236}">
                <a16:creationId xmlns:a16="http://schemas.microsoft.com/office/drawing/2014/main" id="{7003EE37-7587-4722-BE79-BE5118D5A6A2}"/>
              </a:ext>
            </a:extLst>
          </p:cNvPr>
          <p:cNvSpPr txBox="1"/>
          <p:nvPr/>
        </p:nvSpPr>
        <p:spPr>
          <a:xfrm>
            <a:off x="256540" y="5569134"/>
            <a:ext cx="3265940" cy="66612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4600"/>
              <a:buFont typeface="Arial"/>
              <a:buNone/>
              <a:tabLst/>
              <a:defRPr/>
            </a:pPr>
            <a:r>
              <a:rPr kumimoji="0" lang="en-US" sz="4000" b="0" i="0" u="none" strike="noStrike" kern="0" cap="none" spc="0" normalizeH="0" baseline="0" noProof="0" dirty="0">
                <a:ln>
                  <a:noFill/>
                </a:ln>
                <a:solidFill>
                  <a:srgbClr val="FFFFFF"/>
                </a:solidFill>
                <a:effectLst/>
                <a:uLnTx/>
                <a:uFillTx/>
                <a:latin typeface="+mj-lt"/>
                <a:ea typeface="DIN 2014" panose="020B0504020202020204" pitchFamily="34" charset="77"/>
                <a:cs typeface="Arial"/>
                <a:sym typeface="Arial"/>
              </a:rPr>
              <a:t>2,644,967</a:t>
            </a:r>
          </a:p>
        </p:txBody>
      </p:sp>
      <p:sp>
        <p:nvSpPr>
          <p:cNvPr id="9" name="Google Shape;243;p27">
            <a:extLst>
              <a:ext uri="{FF2B5EF4-FFF2-40B4-BE49-F238E27FC236}">
                <a16:creationId xmlns:a16="http://schemas.microsoft.com/office/drawing/2014/main" id="{1AEE9DB4-EF94-49AB-A25C-9B578D72DFBA}"/>
              </a:ext>
            </a:extLst>
          </p:cNvPr>
          <p:cNvSpPr txBox="1"/>
          <p:nvPr/>
        </p:nvSpPr>
        <p:spPr>
          <a:xfrm>
            <a:off x="1196930" y="6122558"/>
            <a:ext cx="1385159" cy="47416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600" b="0" i="0" u="none" strike="noStrike" kern="0" cap="none" spc="0" normalizeH="0" baseline="0" noProof="0" dirty="0">
                <a:ln>
                  <a:noFill/>
                </a:ln>
                <a:solidFill>
                  <a:prstClr val="white"/>
                </a:solidFill>
                <a:effectLst/>
                <a:uLnTx/>
                <a:uFillTx/>
                <a:latin typeface="+mj-lt"/>
                <a:ea typeface="DIN 2014" panose="020B0504020202020204" pitchFamily="34" charset="77"/>
                <a:cs typeface="Arial"/>
                <a:sym typeface="Arial"/>
              </a:rPr>
              <a:t>PARTS</a:t>
            </a:r>
          </a:p>
        </p:txBody>
      </p:sp>
      <p:sp>
        <p:nvSpPr>
          <p:cNvPr id="10" name="Google Shape;238;p27">
            <a:extLst>
              <a:ext uri="{FF2B5EF4-FFF2-40B4-BE49-F238E27FC236}">
                <a16:creationId xmlns:a16="http://schemas.microsoft.com/office/drawing/2014/main" id="{8ADA0AFD-ADD1-454A-86DD-234D9658438F}"/>
              </a:ext>
            </a:extLst>
          </p:cNvPr>
          <p:cNvSpPr txBox="1"/>
          <p:nvPr/>
        </p:nvSpPr>
        <p:spPr>
          <a:xfrm>
            <a:off x="3298123" y="5569134"/>
            <a:ext cx="3265940" cy="66612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4600"/>
              <a:buFont typeface="Arial"/>
              <a:buNone/>
              <a:tabLst/>
              <a:defRPr/>
            </a:pPr>
            <a:r>
              <a:rPr kumimoji="0" lang="en-US" sz="4000" b="0" i="0" u="none" strike="noStrike" kern="0" cap="none" spc="0" normalizeH="0" baseline="0" noProof="0" dirty="0">
                <a:ln>
                  <a:noFill/>
                </a:ln>
                <a:solidFill>
                  <a:srgbClr val="FFFFFF"/>
                </a:solidFill>
                <a:effectLst/>
                <a:uLnTx/>
                <a:uFillTx/>
                <a:latin typeface="+mj-lt"/>
                <a:ea typeface="DIN 2014" panose="020B0504020202020204" pitchFamily="34" charset="77"/>
                <a:cs typeface="Arial"/>
                <a:sym typeface="Arial"/>
              </a:rPr>
              <a:t>4,733,789</a:t>
            </a:r>
          </a:p>
        </p:txBody>
      </p:sp>
      <p:sp>
        <p:nvSpPr>
          <p:cNvPr id="11" name="Google Shape;243;p27">
            <a:extLst>
              <a:ext uri="{FF2B5EF4-FFF2-40B4-BE49-F238E27FC236}">
                <a16:creationId xmlns:a16="http://schemas.microsoft.com/office/drawing/2014/main" id="{386EED77-BD5E-4BCA-BF31-685B7C3C7909}"/>
              </a:ext>
            </a:extLst>
          </p:cNvPr>
          <p:cNvSpPr txBox="1"/>
          <p:nvPr/>
        </p:nvSpPr>
        <p:spPr>
          <a:xfrm>
            <a:off x="4238513" y="6122558"/>
            <a:ext cx="1385159" cy="47416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600" b="0" i="0" u="none" strike="noStrike" kern="0" cap="none" spc="0" normalizeH="0" baseline="0" noProof="0" dirty="0">
                <a:ln>
                  <a:noFill/>
                </a:ln>
                <a:solidFill>
                  <a:prstClr val="white"/>
                </a:solidFill>
                <a:effectLst/>
                <a:uLnTx/>
                <a:uFillTx/>
                <a:latin typeface="+mj-lt"/>
                <a:ea typeface="DIN 2014" panose="020B0504020202020204" pitchFamily="34" charset="77"/>
                <a:cs typeface="Arial"/>
                <a:sym typeface="Arial"/>
              </a:rPr>
              <a:t>BOMS</a:t>
            </a:r>
          </a:p>
        </p:txBody>
      </p:sp>
      <p:sp>
        <p:nvSpPr>
          <p:cNvPr id="12" name="TextBox 11">
            <a:extLst>
              <a:ext uri="{FF2B5EF4-FFF2-40B4-BE49-F238E27FC236}">
                <a16:creationId xmlns:a16="http://schemas.microsoft.com/office/drawing/2014/main" id="{362C9EB0-E963-76E4-C007-5AC68BAC68E4}"/>
              </a:ext>
            </a:extLst>
          </p:cNvPr>
          <p:cNvSpPr txBox="1"/>
          <p:nvPr/>
        </p:nvSpPr>
        <p:spPr>
          <a:xfrm>
            <a:off x="3127664" y="924791"/>
            <a:ext cx="0" cy="0"/>
          </a:xfrm>
          <a:prstGeom prst="rect">
            <a:avLst/>
          </a:prstGeom>
          <a:noFill/>
          <a:ln>
            <a:noFill/>
          </a:ln>
        </p:spPr>
        <p:txBody>
          <a:bodyPr spcFirstLastPara="1" wrap="none" lIns="91425" tIns="45700" rIns="91425" bIns="45700" rtlCol="0" anchor="t" anchorCtr="0">
            <a:noAutofit/>
          </a:bodyPr>
          <a:lstStyle/>
          <a:p>
            <a:pPr marL="285750" indent="-285750" algn="just">
              <a:lnSpc>
                <a:spcPct val="150000"/>
              </a:lnSpc>
              <a:buClr>
                <a:srgbClr val="4C4084"/>
              </a:buClr>
              <a:buFont typeface="Zapf Dingbats"/>
              <a:buChar char="✛"/>
            </a:pPr>
            <a:endParaRPr lang="en-US" dirty="0">
              <a:solidFill>
                <a:srgbClr val="595959"/>
              </a:solidFill>
              <a:latin typeface="DIN 2014" panose="020B0504020202020204" pitchFamily="34" charset="77"/>
              <a:ea typeface="DIN 2014" panose="020B0504020202020204" pitchFamily="34" charset="77"/>
              <a:cs typeface="Open Sans"/>
              <a:sym typeface="Open Sans"/>
            </a:endParaRPr>
          </a:p>
        </p:txBody>
      </p:sp>
    </p:spTree>
    <p:custDataLst>
      <p:tags r:id="rId1"/>
    </p:custDataLst>
    <p:extLst>
      <p:ext uri="{BB962C8B-B14F-4D97-AF65-F5344CB8AC3E}">
        <p14:creationId xmlns:p14="http://schemas.microsoft.com/office/powerpoint/2010/main" val="391360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8;p67">
            <a:extLst>
              <a:ext uri="{FF2B5EF4-FFF2-40B4-BE49-F238E27FC236}">
                <a16:creationId xmlns:a16="http://schemas.microsoft.com/office/drawing/2014/main" id="{A160C03B-4E3E-44CA-8D03-9556B6269FE8}"/>
              </a:ext>
            </a:extLst>
          </p:cNvPr>
          <p:cNvSpPr txBox="1"/>
          <p:nvPr/>
        </p:nvSpPr>
        <p:spPr>
          <a:xfrm>
            <a:off x="2121872" y="1836920"/>
            <a:ext cx="1410886"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084"/>
                </a:solidFill>
                <a:effectLst/>
                <a:uLnTx/>
                <a:uFillTx/>
                <a:latin typeface="FreightText Pro Bold" panose="02000603060000020004" pitchFamily="2" charset="0"/>
                <a:ea typeface="Poppins SemiBold"/>
                <a:cs typeface="Poppins SemiBold"/>
                <a:sym typeface="Poppins SemiBold"/>
              </a:rPr>
              <a:t>Industrial</a:t>
            </a:r>
            <a:endParaRPr kumimoji="0" sz="2000" b="0" i="0" u="none" strike="noStrike" kern="0" cap="none" spc="0" normalizeH="0" baseline="0" noProof="0" dirty="0">
              <a:ln>
                <a:noFill/>
              </a:ln>
              <a:solidFill>
                <a:srgbClr val="4C4084"/>
              </a:solidFill>
              <a:effectLst/>
              <a:uLnTx/>
              <a:uFillTx/>
              <a:latin typeface="FreightText Pro Bold" panose="02000603060000020004" pitchFamily="2" charset="0"/>
              <a:cs typeface="Arial"/>
              <a:sym typeface="Arial"/>
            </a:endParaRPr>
          </a:p>
        </p:txBody>
      </p:sp>
      <p:pic>
        <p:nvPicPr>
          <p:cNvPr id="3" name="Picture 11" descr="Picture 11">
            <a:extLst>
              <a:ext uri="{FF2B5EF4-FFF2-40B4-BE49-F238E27FC236}">
                <a16:creationId xmlns:a16="http://schemas.microsoft.com/office/drawing/2014/main" id="{309C6E4F-5F58-4906-8F3F-FDACC5A83D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2771" y="2371938"/>
            <a:ext cx="738925" cy="224533"/>
          </a:xfrm>
          <a:prstGeom prst="rect">
            <a:avLst/>
          </a:prstGeom>
          <a:ln w="12700">
            <a:miter lim="400000"/>
          </a:ln>
        </p:spPr>
      </p:pic>
      <p:pic>
        <p:nvPicPr>
          <p:cNvPr id="4" name="Picture 70" descr="A picture containing text, sign, tableware&#10;&#10;Description automatically generated">
            <a:extLst>
              <a:ext uri="{FF2B5EF4-FFF2-40B4-BE49-F238E27FC236}">
                <a16:creationId xmlns:a16="http://schemas.microsoft.com/office/drawing/2014/main" id="{8E9D4FF3-780D-411D-ADDC-216B3E39D93B}"/>
              </a:ext>
            </a:extLst>
          </p:cNvPr>
          <p:cNvPicPr>
            <a:picLocks noChangeAspect="1"/>
          </p:cNvPicPr>
          <p:nvPr/>
        </p:nvPicPr>
        <p:blipFill>
          <a:blip r:embed="rId3"/>
          <a:stretch>
            <a:fillRect/>
          </a:stretch>
        </p:blipFill>
        <p:spPr>
          <a:xfrm>
            <a:off x="1798965" y="2825103"/>
            <a:ext cx="841905" cy="261609"/>
          </a:xfrm>
          <a:prstGeom prst="rect">
            <a:avLst/>
          </a:prstGeom>
        </p:spPr>
      </p:pic>
      <p:pic>
        <p:nvPicPr>
          <p:cNvPr id="6" name="Picture 72" descr="Logo&#10;&#10;Description automatically generated">
            <a:extLst>
              <a:ext uri="{FF2B5EF4-FFF2-40B4-BE49-F238E27FC236}">
                <a16:creationId xmlns:a16="http://schemas.microsoft.com/office/drawing/2014/main" id="{4C397FC6-18D1-4EAC-A93C-5FC50807F2AB}"/>
              </a:ext>
            </a:extLst>
          </p:cNvPr>
          <p:cNvPicPr>
            <a:picLocks noChangeAspect="1"/>
          </p:cNvPicPr>
          <p:nvPr/>
        </p:nvPicPr>
        <p:blipFill>
          <a:blip r:embed="rId4"/>
          <a:stretch>
            <a:fillRect/>
          </a:stretch>
        </p:blipFill>
        <p:spPr>
          <a:xfrm>
            <a:off x="2876492" y="2830818"/>
            <a:ext cx="509754" cy="298010"/>
          </a:xfrm>
          <a:prstGeom prst="rect">
            <a:avLst/>
          </a:prstGeom>
        </p:spPr>
      </p:pic>
      <p:pic>
        <p:nvPicPr>
          <p:cNvPr id="7" name="Picture 73">
            <a:extLst>
              <a:ext uri="{FF2B5EF4-FFF2-40B4-BE49-F238E27FC236}">
                <a16:creationId xmlns:a16="http://schemas.microsoft.com/office/drawing/2014/main" id="{E80409D3-6244-46CA-970B-0FF4F896408B}"/>
              </a:ext>
            </a:extLst>
          </p:cNvPr>
          <p:cNvPicPr>
            <a:picLocks noChangeAspect="1"/>
          </p:cNvPicPr>
          <p:nvPr/>
        </p:nvPicPr>
        <p:blipFill>
          <a:blip r:embed="rId5"/>
          <a:stretch>
            <a:fillRect/>
          </a:stretch>
        </p:blipFill>
        <p:spPr>
          <a:xfrm>
            <a:off x="2255901" y="3138433"/>
            <a:ext cx="752576" cy="261610"/>
          </a:xfrm>
          <a:prstGeom prst="rect">
            <a:avLst/>
          </a:prstGeom>
        </p:spPr>
      </p:pic>
      <p:pic>
        <p:nvPicPr>
          <p:cNvPr id="8" name="Picture 74" descr="Logo&#10;&#10;Description automatically generated">
            <a:extLst>
              <a:ext uri="{FF2B5EF4-FFF2-40B4-BE49-F238E27FC236}">
                <a16:creationId xmlns:a16="http://schemas.microsoft.com/office/drawing/2014/main" id="{1FD35E85-9013-4F5D-BE6E-E360825F1F87}"/>
              </a:ext>
            </a:extLst>
          </p:cNvPr>
          <p:cNvPicPr>
            <a:picLocks noChangeAspect="1"/>
          </p:cNvPicPr>
          <p:nvPr/>
        </p:nvPicPr>
        <p:blipFill>
          <a:blip r:embed="rId6"/>
          <a:stretch>
            <a:fillRect/>
          </a:stretch>
        </p:blipFill>
        <p:spPr>
          <a:xfrm>
            <a:off x="2761907" y="2333205"/>
            <a:ext cx="738924" cy="327445"/>
          </a:xfrm>
          <a:prstGeom prst="rect">
            <a:avLst/>
          </a:prstGeom>
        </p:spPr>
      </p:pic>
      <p:sp>
        <p:nvSpPr>
          <p:cNvPr id="9" name="Google Shape;798;p67">
            <a:extLst>
              <a:ext uri="{FF2B5EF4-FFF2-40B4-BE49-F238E27FC236}">
                <a16:creationId xmlns:a16="http://schemas.microsoft.com/office/drawing/2014/main" id="{0C1F0A37-1FA1-4937-B9E0-83AFB7CB924C}"/>
              </a:ext>
            </a:extLst>
          </p:cNvPr>
          <p:cNvSpPr txBox="1"/>
          <p:nvPr/>
        </p:nvSpPr>
        <p:spPr>
          <a:xfrm>
            <a:off x="4603531" y="1836920"/>
            <a:ext cx="1303283"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084"/>
                </a:solidFill>
                <a:effectLst/>
                <a:uLnTx/>
                <a:uFillTx/>
                <a:latin typeface="FreightText Pro Bold" panose="02000603060000020004" pitchFamily="2" charset="0"/>
                <a:ea typeface="Poppins SemiBold"/>
                <a:cs typeface="Poppins SemiBold"/>
                <a:sym typeface="Poppins SemiBold"/>
              </a:rPr>
              <a:t>Automotive</a:t>
            </a:r>
            <a:endParaRPr kumimoji="0" sz="2000" b="0" i="0" u="none" strike="noStrike" kern="0" cap="none" spc="0" normalizeH="0" baseline="0" noProof="0" dirty="0">
              <a:ln>
                <a:noFill/>
              </a:ln>
              <a:solidFill>
                <a:srgbClr val="4C4084"/>
              </a:solidFill>
              <a:effectLst/>
              <a:uLnTx/>
              <a:uFillTx/>
              <a:latin typeface="FreightText Pro Bold" panose="02000603060000020004" pitchFamily="2" charset="0"/>
              <a:cs typeface="Arial"/>
              <a:sym typeface="Arial"/>
            </a:endParaRPr>
          </a:p>
        </p:txBody>
      </p:sp>
      <p:sp>
        <p:nvSpPr>
          <p:cNvPr id="10" name="Google Shape;798;p67">
            <a:extLst>
              <a:ext uri="{FF2B5EF4-FFF2-40B4-BE49-F238E27FC236}">
                <a16:creationId xmlns:a16="http://schemas.microsoft.com/office/drawing/2014/main" id="{44751251-F8E6-43BC-8B63-43A9D988DE42}"/>
              </a:ext>
            </a:extLst>
          </p:cNvPr>
          <p:cNvSpPr txBox="1"/>
          <p:nvPr/>
        </p:nvSpPr>
        <p:spPr>
          <a:xfrm>
            <a:off x="6793406" y="1836920"/>
            <a:ext cx="1315818"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084"/>
                </a:solidFill>
                <a:effectLst/>
                <a:uLnTx/>
                <a:uFillTx/>
                <a:latin typeface="FreightText Pro Bold" panose="02000603060000020004" pitchFamily="2" charset="0"/>
                <a:ea typeface="Poppins SemiBold"/>
                <a:cs typeface="Poppins SemiBold"/>
                <a:sym typeface="Poppins SemiBold"/>
              </a:rPr>
              <a:t>Aerospace</a:t>
            </a:r>
            <a:endParaRPr kumimoji="0" sz="2000" b="0" i="0" u="none" strike="noStrike" kern="0" cap="none" spc="0" normalizeH="0" baseline="0" noProof="0" dirty="0">
              <a:ln>
                <a:noFill/>
              </a:ln>
              <a:solidFill>
                <a:srgbClr val="4C4084"/>
              </a:solidFill>
              <a:effectLst/>
              <a:uLnTx/>
              <a:uFillTx/>
              <a:latin typeface="FreightText Pro Bold" panose="02000603060000020004" pitchFamily="2" charset="0"/>
              <a:cs typeface="Arial"/>
              <a:sym typeface="Arial"/>
            </a:endParaRPr>
          </a:p>
        </p:txBody>
      </p:sp>
      <p:pic>
        <p:nvPicPr>
          <p:cNvPr id="11" name="Picture 29" descr="Picture 29">
            <a:extLst>
              <a:ext uri="{FF2B5EF4-FFF2-40B4-BE49-F238E27FC236}">
                <a16:creationId xmlns:a16="http://schemas.microsoft.com/office/drawing/2014/main" id="{D334BBDD-3570-48B3-B725-E23ADC1833B3}"/>
              </a:ext>
            </a:extLst>
          </p:cNvPr>
          <p:cNvPicPr>
            <a:picLocks noChangeAspect="1"/>
          </p:cNvPicPr>
          <p:nvPr/>
        </p:nvPicPr>
        <p:blipFill>
          <a:blip r:embed="rId7" cstate="email">
            <a:extLst>
              <a:ext uri="{28A0092B-C50C-407E-A947-70E740481C1C}">
                <a14:useLocalDpi xmlns:a14="http://schemas.microsoft.com/office/drawing/2010/main"/>
              </a:ext>
            </a:extLst>
          </a:blip>
          <a:srcRect t="17311" b="17710"/>
          <a:stretch>
            <a:fillRect/>
          </a:stretch>
        </p:blipFill>
        <p:spPr>
          <a:xfrm>
            <a:off x="5132430" y="2801292"/>
            <a:ext cx="603031" cy="284332"/>
          </a:xfrm>
          <a:prstGeom prst="rect">
            <a:avLst/>
          </a:prstGeom>
          <a:ln w="12700">
            <a:miter lim="400000"/>
          </a:ln>
        </p:spPr>
      </p:pic>
      <p:pic>
        <p:nvPicPr>
          <p:cNvPr id="13" name="Picture 82" descr="Logo, icon&#10;&#10;Description automatically generated">
            <a:extLst>
              <a:ext uri="{FF2B5EF4-FFF2-40B4-BE49-F238E27FC236}">
                <a16:creationId xmlns:a16="http://schemas.microsoft.com/office/drawing/2014/main" id="{970C736E-C85D-4375-BD9F-AE934D3D3708}"/>
              </a:ext>
            </a:extLst>
          </p:cNvPr>
          <p:cNvPicPr>
            <a:picLocks noChangeAspect="1"/>
          </p:cNvPicPr>
          <p:nvPr/>
        </p:nvPicPr>
        <p:blipFill>
          <a:blip r:embed="rId8"/>
          <a:stretch>
            <a:fillRect/>
          </a:stretch>
        </p:blipFill>
        <p:spPr>
          <a:xfrm>
            <a:off x="5074050" y="2300299"/>
            <a:ext cx="809600" cy="291456"/>
          </a:xfrm>
          <a:prstGeom prst="rect">
            <a:avLst/>
          </a:prstGeom>
        </p:spPr>
      </p:pic>
      <p:pic>
        <p:nvPicPr>
          <p:cNvPr id="14" name="Picture 83" descr="Logo&#10;&#10;Description automatically generated">
            <a:extLst>
              <a:ext uri="{FF2B5EF4-FFF2-40B4-BE49-F238E27FC236}">
                <a16:creationId xmlns:a16="http://schemas.microsoft.com/office/drawing/2014/main" id="{E8D22C34-9F67-4C12-8123-69706C6CD654}"/>
              </a:ext>
            </a:extLst>
          </p:cNvPr>
          <p:cNvPicPr>
            <a:picLocks noChangeAspect="1"/>
          </p:cNvPicPr>
          <p:nvPr/>
        </p:nvPicPr>
        <p:blipFill>
          <a:blip r:embed="rId9"/>
          <a:stretch>
            <a:fillRect/>
          </a:stretch>
        </p:blipFill>
        <p:spPr>
          <a:xfrm>
            <a:off x="4060230" y="3120662"/>
            <a:ext cx="829019" cy="502156"/>
          </a:xfrm>
          <a:prstGeom prst="rect">
            <a:avLst/>
          </a:prstGeom>
        </p:spPr>
      </p:pic>
      <p:pic>
        <p:nvPicPr>
          <p:cNvPr id="15" name="Picture 84" descr="Text&#10;&#10;Description automatically generated">
            <a:extLst>
              <a:ext uri="{FF2B5EF4-FFF2-40B4-BE49-F238E27FC236}">
                <a16:creationId xmlns:a16="http://schemas.microsoft.com/office/drawing/2014/main" id="{6075DD7F-9E13-44C6-874B-222084483703}"/>
              </a:ext>
            </a:extLst>
          </p:cNvPr>
          <p:cNvPicPr>
            <a:picLocks noChangeAspect="1"/>
          </p:cNvPicPr>
          <p:nvPr/>
        </p:nvPicPr>
        <p:blipFill>
          <a:blip r:embed="rId10"/>
          <a:stretch>
            <a:fillRect/>
          </a:stretch>
        </p:blipFill>
        <p:spPr>
          <a:xfrm>
            <a:off x="4060230" y="2857872"/>
            <a:ext cx="896759" cy="212276"/>
          </a:xfrm>
          <a:prstGeom prst="rect">
            <a:avLst/>
          </a:prstGeom>
        </p:spPr>
      </p:pic>
      <p:pic>
        <p:nvPicPr>
          <p:cNvPr id="16" name="Picture 85" descr="Logo&#10;&#10;Description automatically generated">
            <a:extLst>
              <a:ext uri="{FF2B5EF4-FFF2-40B4-BE49-F238E27FC236}">
                <a16:creationId xmlns:a16="http://schemas.microsoft.com/office/drawing/2014/main" id="{CAB63007-4AB5-498C-9E7D-EE71CA3299F6}"/>
              </a:ext>
            </a:extLst>
          </p:cNvPr>
          <p:cNvPicPr>
            <a:picLocks noChangeAspect="1"/>
          </p:cNvPicPr>
          <p:nvPr/>
        </p:nvPicPr>
        <p:blipFill>
          <a:blip r:embed="rId11"/>
          <a:stretch>
            <a:fillRect/>
          </a:stretch>
        </p:blipFill>
        <p:spPr>
          <a:xfrm>
            <a:off x="5206641" y="3194722"/>
            <a:ext cx="442339" cy="406511"/>
          </a:xfrm>
          <a:prstGeom prst="rect">
            <a:avLst/>
          </a:prstGeom>
        </p:spPr>
      </p:pic>
      <p:sp>
        <p:nvSpPr>
          <p:cNvPr id="17" name="Google Shape;798;p67">
            <a:extLst>
              <a:ext uri="{FF2B5EF4-FFF2-40B4-BE49-F238E27FC236}">
                <a16:creationId xmlns:a16="http://schemas.microsoft.com/office/drawing/2014/main" id="{BC757C78-F961-4F72-9D4A-CF76D939AB89}"/>
              </a:ext>
            </a:extLst>
          </p:cNvPr>
          <p:cNvSpPr txBox="1"/>
          <p:nvPr/>
        </p:nvSpPr>
        <p:spPr>
          <a:xfrm>
            <a:off x="9069630" y="1836920"/>
            <a:ext cx="1337714"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084"/>
                </a:solidFill>
                <a:effectLst/>
                <a:uLnTx/>
                <a:uFillTx/>
                <a:latin typeface="FreightText Pro Bold" panose="02000603060000020004" pitchFamily="2" charset="0"/>
                <a:ea typeface="Poppins SemiBold"/>
                <a:cs typeface="Poppins SemiBold"/>
                <a:sym typeface="Poppins SemiBold"/>
              </a:rPr>
              <a:t>Electrical/ Electronics</a:t>
            </a:r>
            <a:endParaRPr kumimoji="0" sz="2000" b="0" i="0" u="none" strike="noStrike" kern="0" cap="none" spc="0" normalizeH="0" baseline="0" noProof="0" dirty="0">
              <a:ln>
                <a:noFill/>
              </a:ln>
              <a:solidFill>
                <a:srgbClr val="4C4084"/>
              </a:solidFill>
              <a:effectLst/>
              <a:uLnTx/>
              <a:uFillTx/>
              <a:latin typeface="FreightText Pro Bold" panose="02000603060000020004" pitchFamily="2" charset="0"/>
              <a:cs typeface="Arial"/>
              <a:sym typeface="Arial"/>
            </a:endParaRPr>
          </a:p>
        </p:txBody>
      </p:sp>
      <p:sp>
        <p:nvSpPr>
          <p:cNvPr id="18" name="Google Shape;798;p67">
            <a:extLst>
              <a:ext uri="{FF2B5EF4-FFF2-40B4-BE49-F238E27FC236}">
                <a16:creationId xmlns:a16="http://schemas.microsoft.com/office/drawing/2014/main" id="{F79AA58C-7ADE-4398-9DC0-1F6CD692B1BE}"/>
              </a:ext>
            </a:extLst>
          </p:cNvPr>
          <p:cNvSpPr txBox="1"/>
          <p:nvPr/>
        </p:nvSpPr>
        <p:spPr>
          <a:xfrm>
            <a:off x="2052320" y="4204200"/>
            <a:ext cx="1500758"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084"/>
                </a:solidFill>
                <a:effectLst/>
                <a:uLnTx/>
                <a:uFillTx/>
                <a:latin typeface="FreightText Pro Bold" panose="02000603060000020004" pitchFamily="2" charset="0"/>
                <a:ea typeface="Poppins SemiBold"/>
                <a:cs typeface="Poppins SemiBold"/>
                <a:sym typeface="Poppins SemiBold"/>
              </a:rPr>
              <a:t>Food &amp; Bev</a:t>
            </a:r>
            <a:endParaRPr kumimoji="0" sz="2000" b="0" i="0" u="none" strike="noStrike" kern="0" cap="none" spc="0" normalizeH="0" baseline="0" noProof="0" dirty="0">
              <a:ln>
                <a:noFill/>
              </a:ln>
              <a:solidFill>
                <a:srgbClr val="4C4084"/>
              </a:solidFill>
              <a:effectLst/>
              <a:uLnTx/>
              <a:uFillTx/>
              <a:latin typeface="FreightText Pro Bold" panose="02000603060000020004" pitchFamily="2" charset="0"/>
              <a:cs typeface="Arial"/>
              <a:sym typeface="Arial"/>
            </a:endParaRPr>
          </a:p>
        </p:txBody>
      </p:sp>
      <p:sp>
        <p:nvSpPr>
          <p:cNvPr id="19" name="Google Shape;798;p67">
            <a:extLst>
              <a:ext uri="{FF2B5EF4-FFF2-40B4-BE49-F238E27FC236}">
                <a16:creationId xmlns:a16="http://schemas.microsoft.com/office/drawing/2014/main" id="{90A4D23A-8F2D-4D8E-9C92-87696C160011}"/>
              </a:ext>
            </a:extLst>
          </p:cNvPr>
          <p:cNvSpPr txBox="1"/>
          <p:nvPr/>
        </p:nvSpPr>
        <p:spPr>
          <a:xfrm>
            <a:off x="4470401" y="4204200"/>
            <a:ext cx="1436414"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084"/>
                </a:solidFill>
                <a:effectLst/>
                <a:uLnTx/>
                <a:uFillTx/>
                <a:latin typeface="FreightText Pro Bold" panose="02000603060000020004" pitchFamily="2" charset="0"/>
                <a:ea typeface="Poppins SemiBold"/>
                <a:cs typeface="Poppins SemiBold"/>
                <a:sym typeface="Poppins SemiBold"/>
              </a:rPr>
              <a:t>Consumer</a:t>
            </a:r>
            <a:endParaRPr kumimoji="0" sz="2000" b="0" i="0" u="none" strike="noStrike" kern="0" cap="none" spc="0" normalizeH="0" baseline="0" noProof="0" dirty="0">
              <a:ln>
                <a:noFill/>
              </a:ln>
              <a:solidFill>
                <a:srgbClr val="4C4084"/>
              </a:solidFill>
              <a:effectLst/>
              <a:uLnTx/>
              <a:uFillTx/>
              <a:latin typeface="FreightText Pro Bold" panose="02000603060000020004" pitchFamily="2" charset="0"/>
              <a:cs typeface="Arial"/>
              <a:sym typeface="Arial"/>
            </a:endParaRPr>
          </a:p>
        </p:txBody>
      </p:sp>
      <p:sp>
        <p:nvSpPr>
          <p:cNvPr id="20" name="Google Shape;798;p67">
            <a:extLst>
              <a:ext uri="{FF2B5EF4-FFF2-40B4-BE49-F238E27FC236}">
                <a16:creationId xmlns:a16="http://schemas.microsoft.com/office/drawing/2014/main" id="{9AA02F5F-C37D-4792-923D-1AC76D2E775C}"/>
              </a:ext>
            </a:extLst>
          </p:cNvPr>
          <p:cNvSpPr txBox="1"/>
          <p:nvPr/>
        </p:nvSpPr>
        <p:spPr>
          <a:xfrm>
            <a:off x="6793406" y="4204200"/>
            <a:ext cx="1315818"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084"/>
                </a:solidFill>
                <a:effectLst/>
                <a:uLnTx/>
                <a:uFillTx/>
                <a:latin typeface="FreightText Pro Bold" panose="02000603060000020004" pitchFamily="2" charset="0"/>
                <a:ea typeface="Poppins SemiBold"/>
                <a:cs typeface="Poppins SemiBold"/>
                <a:sym typeface="Poppins SemiBold"/>
              </a:rPr>
              <a:t>Healthcare</a:t>
            </a:r>
            <a:endParaRPr kumimoji="0" sz="2000" b="0" i="0" u="none" strike="noStrike" kern="0" cap="none" spc="0" normalizeH="0" baseline="0" noProof="0" dirty="0">
              <a:ln>
                <a:noFill/>
              </a:ln>
              <a:solidFill>
                <a:srgbClr val="4C4084"/>
              </a:solidFill>
              <a:effectLst/>
              <a:uLnTx/>
              <a:uFillTx/>
              <a:latin typeface="FreightText Pro Bold" panose="02000603060000020004" pitchFamily="2" charset="0"/>
              <a:cs typeface="Arial"/>
              <a:sym typeface="Arial"/>
            </a:endParaRPr>
          </a:p>
        </p:txBody>
      </p:sp>
      <p:sp>
        <p:nvSpPr>
          <p:cNvPr id="21" name="Google Shape;798;p67">
            <a:extLst>
              <a:ext uri="{FF2B5EF4-FFF2-40B4-BE49-F238E27FC236}">
                <a16:creationId xmlns:a16="http://schemas.microsoft.com/office/drawing/2014/main" id="{422CBBEE-1AD8-4A60-9C07-5C5CF2448C37}"/>
              </a:ext>
            </a:extLst>
          </p:cNvPr>
          <p:cNvSpPr txBox="1"/>
          <p:nvPr/>
        </p:nvSpPr>
        <p:spPr>
          <a:xfrm>
            <a:off x="9069630" y="4204200"/>
            <a:ext cx="1284953"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084"/>
                </a:solidFill>
                <a:effectLst/>
                <a:uLnTx/>
                <a:uFillTx/>
                <a:latin typeface="FreightText Pro Bold" panose="02000603060000020004" pitchFamily="2" charset="0"/>
                <a:ea typeface="Poppins SemiBold"/>
                <a:cs typeface="Poppins SemiBold"/>
                <a:sym typeface="Poppins SemiBold"/>
              </a:rPr>
              <a:t>Packaging</a:t>
            </a:r>
            <a:endParaRPr kumimoji="0" sz="2000" b="0" i="0" u="none" strike="noStrike" kern="0" cap="none" spc="0" normalizeH="0" baseline="0" noProof="0" dirty="0">
              <a:ln>
                <a:noFill/>
              </a:ln>
              <a:solidFill>
                <a:srgbClr val="4C4084"/>
              </a:solidFill>
              <a:effectLst/>
              <a:uLnTx/>
              <a:uFillTx/>
              <a:latin typeface="FreightText Pro Bold" panose="02000603060000020004" pitchFamily="2" charset="0"/>
              <a:cs typeface="Arial"/>
              <a:sym typeface="Arial"/>
            </a:endParaRPr>
          </a:p>
        </p:txBody>
      </p:sp>
      <p:pic>
        <p:nvPicPr>
          <p:cNvPr id="22" name="Picture 2" descr="Picture 2">
            <a:extLst>
              <a:ext uri="{FF2B5EF4-FFF2-40B4-BE49-F238E27FC236}">
                <a16:creationId xmlns:a16="http://schemas.microsoft.com/office/drawing/2014/main" id="{96ADCAF2-82E2-4978-A710-76A52AFE5BA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42868" y="4649844"/>
            <a:ext cx="1418449" cy="282362"/>
          </a:xfrm>
          <a:prstGeom prst="rect">
            <a:avLst/>
          </a:prstGeom>
          <a:ln w="12700" cap="flat">
            <a:noFill/>
            <a:miter lim="400000"/>
          </a:ln>
          <a:effectLst/>
        </p:spPr>
      </p:pic>
      <p:pic>
        <p:nvPicPr>
          <p:cNvPr id="23" name="Picture 4" descr="Freeze Dried Foods Manufacturer, Co-Manufacturer - OFD Foods, LLC">
            <a:extLst>
              <a:ext uri="{FF2B5EF4-FFF2-40B4-BE49-F238E27FC236}">
                <a16:creationId xmlns:a16="http://schemas.microsoft.com/office/drawing/2014/main" id="{870E0011-B842-46B1-9976-19C7684465D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774036" y="5131079"/>
            <a:ext cx="712554" cy="3676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7" descr="Icon&#10;&#10;Description automatically generated with medium confidence">
            <a:extLst>
              <a:ext uri="{FF2B5EF4-FFF2-40B4-BE49-F238E27FC236}">
                <a16:creationId xmlns:a16="http://schemas.microsoft.com/office/drawing/2014/main" id="{A158702B-6B44-4DFE-A6CA-C6CA560D0747}"/>
              </a:ext>
            </a:extLst>
          </p:cNvPr>
          <p:cNvPicPr>
            <a:picLocks noChangeAspect="1"/>
          </p:cNvPicPr>
          <p:nvPr/>
        </p:nvPicPr>
        <p:blipFill>
          <a:blip r:embed="rId14"/>
          <a:stretch>
            <a:fillRect/>
          </a:stretch>
        </p:blipFill>
        <p:spPr>
          <a:xfrm>
            <a:off x="1714060" y="5747067"/>
            <a:ext cx="847759" cy="182367"/>
          </a:xfrm>
          <a:prstGeom prst="rect">
            <a:avLst/>
          </a:prstGeom>
        </p:spPr>
      </p:pic>
      <p:pic>
        <p:nvPicPr>
          <p:cNvPr id="25" name="Picture 18" descr="Picture 18">
            <a:extLst>
              <a:ext uri="{FF2B5EF4-FFF2-40B4-BE49-F238E27FC236}">
                <a16:creationId xmlns:a16="http://schemas.microsoft.com/office/drawing/2014/main" id="{14CCEA01-A0CF-409C-97A5-96652615C2CA}"/>
              </a:ext>
            </a:extLst>
          </p:cNvPr>
          <p:cNvPicPr>
            <a:picLocks noChangeAspect="1"/>
          </p:cNvPicPr>
          <p:nvPr/>
        </p:nvPicPr>
        <p:blipFill>
          <a:blip r:embed="rId15" cstate="email">
            <a:extLst>
              <a:ext uri="{28A0092B-C50C-407E-A947-70E740481C1C}">
                <a14:useLocalDpi xmlns:a14="http://schemas.microsoft.com/office/drawing/2010/main"/>
              </a:ext>
            </a:extLst>
          </a:blip>
          <a:srcRect l="16997" t="24795" r="17306" b="23620"/>
          <a:stretch>
            <a:fillRect/>
          </a:stretch>
        </p:blipFill>
        <p:spPr>
          <a:xfrm>
            <a:off x="5061160" y="5213616"/>
            <a:ext cx="688848" cy="539154"/>
          </a:xfrm>
          <a:prstGeom prst="rect">
            <a:avLst/>
          </a:prstGeom>
          <a:ln w="12700">
            <a:miter lim="400000"/>
          </a:ln>
        </p:spPr>
      </p:pic>
      <p:pic>
        <p:nvPicPr>
          <p:cNvPr id="28" name="Picture 111" descr="Logo&#10;&#10;Description automatically generated with low confidence">
            <a:extLst>
              <a:ext uri="{FF2B5EF4-FFF2-40B4-BE49-F238E27FC236}">
                <a16:creationId xmlns:a16="http://schemas.microsoft.com/office/drawing/2014/main" id="{80B49A68-CDEC-4C28-9280-D2E6BDB57D3F}"/>
              </a:ext>
            </a:extLst>
          </p:cNvPr>
          <p:cNvPicPr>
            <a:picLocks noChangeAspect="1"/>
          </p:cNvPicPr>
          <p:nvPr/>
        </p:nvPicPr>
        <p:blipFill>
          <a:blip r:embed="rId16"/>
          <a:stretch>
            <a:fillRect/>
          </a:stretch>
        </p:blipFill>
        <p:spPr>
          <a:xfrm>
            <a:off x="4206427" y="4980481"/>
            <a:ext cx="604361" cy="516707"/>
          </a:xfrm>
          <a:prstGeom prst="rect">
            <a:avLst/>
          </a:prstGeom>
        </p:spPr>
      </p:pic>
      <p:pic>
        <p:nvPicPr>
          <p:cNvPr id="30" name="Picture 51" descr="Picture 51">
            <a:extLst>
              <a:ext uri="{FF2B5EF4-FFF2-40B4-BE49-F238E27FC236}">
                <a16:creationId xmlns:a16="http://schemas.microsoft.com/office/drawing/2014/main" id="{05201498-6011-478D-B5D3-845BA46AEB54}"/>
              </a:ext>
            </a:extLst>
          </p:cNvPr>
          <p:cNvPicPr>
            <a:picLocks noChangeAspect="1"/>
          </p:cNvPicPr>
          <p:nvPr/>
        </p:nvPicPr>
        <p:blipFill>
          <a:blip r:embed="rId17" cstate="email">
            <a:extLst>
              <a:ext uri="{28A0092B-C50C-407E-A947-70E740481C1C}">
                <a14:useLocalDpi xmlns:a14="http://schemas.microsoft.com/office/drawing/2010/main"/>
              </a:ext>
            </a:extLst>
          </a:blip>
          <a:srcRect l="6432" t="33510" r="3872" b="33700"/>
          <a:stretch>
            <a:fillRect/>
          </a:stretch>
        </p:blipFill>
        <p:spPr>
          <a:xfrm>
            <a:off x="6367391" y="4730169"/>
            <a:ext cx="896104" cy="186291"/>
          </a:xfrm>
          <a:prstGeom prst="rect">
            <a:avLst/>
          </a:prstGeom>
          <a:ln w="12700">
            <a:miter lim="400000"/>
          </a:ln>
        </p:spPr>
      </p:pic>
      <p:pic>
        <p:nvPicPr>
          <p:cNvPr id="31" name="Picture 6" descr="MACOPHARMA LOGO • Idee Fixe">
            <a:extLst>
              <a:ext uri="{FF2B5EF4-FFF2-40B4-BE49-F238E27FC236}">
                <a16:creationId xmlns:a16="http://schemas.microsoft.com/office/drawing/2014/main" id="{E9F3FCC4-46CE-4DFC-AB94-17317D6DFB90}"/>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292974" y="5605142"/>
            <a:ext cx="934732" cy="23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1" descr="Carrières - Didactic">
            <a:extLst>
              <a:ext uri="{FF2B5EF4-FFF2-40B4-BE49-F238E27FC236}">
                <a16:creationId xmlns:a16="http://schemas.microsoft.com/office/drawing/2014/main" id="{7891E966-2C6D-499D-B108-BE1629ED8D91}"/>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356258" y="5662502"/>
            <a:ext cx="736505" cy="1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7" descr="A picture containing logo&#10;&#10;Description automatically generated">
            <a:extLst>
              <a:ext uri="{FF2B5EF4-FFF2-40B4-BE49-F238E27FC236}">
                <a16:creationId xmlns:a16="http://schemas.microsoft.com/office/drawing/2014/main" id="{7AF1C864-C673-4FA4-82F2-2E9E902FA4DB}"/>
              </a:ext>
            </a:extLst>
          </p:cNvPr>
          <p:cNvPicPr>
            <a:picLocks noChangeAspect="1"/>
          </p:cNvPicPr>
          <p:nvPr/>
        </p:nvPicPr>
        <p:blipFill>
          <a:blip r:embed="rId20"/>
          <a:stretch>
            <a:fillRect/>
          </a:stretch>
        </p:blipFill>
        <p:spPr>
          <a:xfrm>
            <a:off x="7409081" y="5213616"/>
            <a:ext cx="784760" cy="169678"/>
          </a:xfrm>
          <a:prstGeom prst="rect">
            <a:avLst/>
          </a:prstGeom>
        </p:spPr>
      </p:pic>
      <p:pic>
        <p:nvPicPr>
          <p:cNvPr id="36" name="Image 2" descr="Image 2">
            <a:extLst>
              <a:ext uri="{FF2B5EF4-FFF2-40B4-BE49-F238E27FC236}">
                <a16:creationId xmlns:a16="http://schemas.microsoft.com/office/drawing/2014/main" id="{7D9C4878-1B5A-48D6-BF9F-D8FE968AC38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794562" y="5355509"/>
            <a:ext cx="469105" cy="429967"/>
          </a:xfrm>
          <a:prstGeom prst="rect">
            <a:avLst/>
          </a:prstGeom>
          <a:ln w="12700">
            <a:miter lim="400000"/>
          </a:ln>
        </p:spPr>
      </p:pic>
      <p:pic>
        <p:nvPicPr>
          <p:cNvPr id="37" name="Picture 120">
            <a:extLst>
              <a:ext uri="{FF2B5EF4-FFF2-40B4-BE49-F238E27FC236}">
                <a16:creationId xmlns:a16="http://schemas.microsoft.com/office/drawing/2014/main" id="{B99A7CD0-E6A7-4F3A-8A04-F93CD2766AB0}"/>
              </a:ext>
            </a:extLst>
          </p:cNvPr>
          <p:cNvPicPr>
            <a:picLocks noChangeAspect="1"/>
          </p:cNvPicPr>
          <p:nvPr/>
        </p:nvPicPr>
        <p:blipFill>
          <a:blip r:embed="rId22"/>
          <a:stretch>
            <a:fillRect/>
          </a:stretch>
        </p:blipFill>
        <p:spPr>
          <a:xfrm>
            <a:off x="9712106" y="4678261"/>
            <a:ext cx="464797" cy="464797"/>
          </a:xfrm>
          <a:prstGeom prst="rect">
            <a:avLst/>
          </a:prstGeom>
        </p:spPr>
      </p:pic>
      <p:pic>
        <p:nvPicPr>
          <p:cNvPr id="38" name="Picture 121" descr="Logo&#10;&#10;Description automatically generated">
            <a:extLst>
              <a:ext uri="{FF2B5EF4-FFF2-40B4-BE49-F238E27FC236}">
                <a16:creationId xmlns:a16="http://schemas.microsoft.com/office/drawing/2014/main" id="{90E8D7A5-9C5F-4C0D-B6FD-E6AB0BA60BCD}"/>
              </a:ext>
            </a:extLst>
          </p:cNvPr>
          <p:cNvPicPr>
            <a:picLocks noChangeAspect="1"/>
          </p:cNvPicPr>
          <p:nvPr/>
        </p:nvPicPr>
        <p:blipFill>
          <a:blip r:embed="rId23"/>
          <a:stretch>
            <a:fillRect/>
          </a:stretch>
        </p:blipFill>
        <p:spPr>
          <a:xfrm>
            <a:off x="8795435" y="4739015"/>
            <a:ext cx="640482" cy="248892"/>
          </a:xfrm>
          <a:prstGeom prst="rect">
            <a:avLst/>
          </a:prstGeom>
        </p:spPr>
      </p:pic>
      <p:pic>
        <p:nvPicPr>
          <p:cNvPr id="40" name="Picture 12" descr="Picture 12">
            <a:extLst>
              <a:ext uri="{FF2B5EF4-FFF2-40B4-BE49-F238E27FC236}">
                <a16:creationId xmlns:a16="http://schemas.microsoft.com/office/drawing/2014/main" id="{0591EDC9-0AB5-4FAC-B511-E58F46AABF61}"/>
              </a:ext>
            </a:extLst>
          </p:cNvPr>
          <p:cNvPicPr>
            <a:picLocks noChangeAspect="1"/>
          </p:cNvPicPr>
          <p:nvPr/>
        </p:nvPicPr>
        <p:blipFill>
          <a:blip r:embed="rId24" cstate="email">
            <a:lum/>
            <a:extLst>
              <a:ext uri="{28A0092B-C50C-407E-A947-70E740481C1C}">
                <a14:useLocalDpi xmlns:a14="http://schemas.microsoft.com/office/drawing/2010/main"/>
              </a:ext>
            </a:extLst>
          </a:blip>
          <a:stretch>
            <a:fillRect/>
          </a:stretch>
        </p:blipFill>
        <p:spPr>
          <a:xfrm>
            <a:off x="7116450" y="2917491"/>
            <a:ext cx="1111256" cy="272901"/>
          </a:xfrm>
          <a:prstGeom prst="rect">
            <a:avLst/>
          </a:prstGeom>
          <a:solidFill>
            <a:srgbClr val="4472C4">
              <a:alpha val="0"/>
            </a:srgbClr>
          </a:solidFill>
          <a:ln w="12700" cap="flat">
            <a:noFill/>
            <a:miter lim="400000"/>
          </a:ln>
          <a:effectLst/>
        </p:spPr>
      </p:pic>
      <p:pic>
        <p:nvPicPr>
          <p:cNvPr id="41" name="Picture 87" descr="A picture containing text, sign, clipart&#10;&#10;Description automatically generated">
            <a:extLst>
              <a:ext uri="{FF2B5EF4-FFF2-40B4-BE49-F238E27FC236}">
                <a16:creationId xmlns:a16="http://schemas.microsoft.com/office/drawing/2014/main" id="{045F1C82-D1C7-426F-AAD1-60C8E495BEDC}"/>
              </a:ext>
            </a:extLst>
          </p:cNvPr>
          <p:cNvPicPr>
            <a:picLocks noChangeAspect="1"/>
          </p:cNvPicPr>
          <p:nvPr/>
        </p:nvPicPr>
        <p:blipFill>
          <a:blip r:embed="rId25">
            <a:lum/>
          </a:blip>
          <a:stretch>
            <a:fillRect/>
          </a:stretch>
        </p:blipFill>
        <p:spPr>
          <a:xfrm>
            <a:off x="6630288" y="3209510"/>
            <a:ext cx="862928" cy="456844"/>
          </a:xfrm>
          <a:prstGeom prst="rect">
            <a:avLst/>
          </a:prstGeom>
          <a:solidFill>
            <a:srgbClr val="4472C4">
              <a:alpha val="0"/>
            </a:srgbClr>
          </a:solidFill>
        </p:spPr>
      </p:pic>
      <p:pic>
        <p:nvPicPr>
          <p:cNvPr id="45" name="Picture 4" descr="Partenaires aéronautiques - Lauak Group">
            <a:extLst>
              <a:ext uri="{FF2B5EF4-FFF2-40B4-BE49-F238E27FC236}">
                <a16:creationId xmlns:a16="http://schemas.microsoft.com/office/drawing/2014/main" id="{89A092D4-BCF5-4AA0-A95E-6A429A13595B}"/>
              </a:ext>
            </a:extLst>
          </p:cNvPr>
          <p:cNvPicPr>
            <a:picLocks noChangeAspect="1" noChangeArrowheads="1"/>
          </p:cNvPicPr>
          <p:nvPr/>
        </p:nvPicPr>
        <p:blipFill>
          <a:blip r:embed="rId26">
            <a:lum/>
            <a:extLst>
              <a:ext uri="{28A0092B-C50C-407E-A947-70E740481C1C}">
                <a14:useLocalDpi xmlns:a14="http://schemas.microsoft.com/office/drawing/2010/main"/>
              </a:ext>
            </a:extLst>
          </a:blip>
          <a:srcRect/>
          <a:stretch>
            <a:fillRect/>
          </a:stretch>
        </p:blipFill>
        <p:spPr bwMode="auto">
          <a:xfrm>
            <a:off x="6374610" y="2348057"/>
            <a:ext cx="1362305" cy="419819"/>
          </a:xfrm>
          <a:prstGeom prst="rect">
            <a:avLst/>
          </a:prstGeom>
          <a:solidFill>
            <a:srgbClr val="FFFFFF"/>
          </a:solidFill>
        </p:spPr>
      </p:pic>
      <p:pic>
        <p:nvPicPr>
          <p:cNvPr id="46" name="Picture 8" descr="Mettler Toledo — Wikipédia">
            <a:extLst>
              <a:ext uri="{FF2B5EF4-FFF2-40B4-BE49-F238E27FC236}">
                <a16:creationId xmlns:a16="http://schemas.microsoft.com/office/drawing/2014/main" id="{B4987A56-52B5-433F-A728-77A8D82C7425}"/>
              </a:ext>
            </a:extLst>
          </p:cNvPr>
          <p:cNvPicPr>
            <a:picLocks noChangeAspect="1" noChangeArrowheads="1"/>
          </p:cNvPicPr>
          <p:nvPr/>
        </p:nvPicPr>
        <p:blipFill>
          <a:blip r:embed="rId27">
            <a:lum/>
            <a:extLst>
              <a:ext uri="{28A0092B-C50C-407E-A947-70E740481C1C}">
                <a14:useLocalDpi xmlns:a14="http://schemas.microsoft.com/office/drawing/2010/main"/>
              </a:ext>
            </a:extLst>
          </a:blip>
          <a:srcRect/>
          <a:stretch>
            <a:fillRect/>
          </a:stretch>
        </p:blipFill>
        <p:spPr bwMode="auto">
          <a:xfrm>
            <a:off x="8609240" y="2549724"/>
            <a:ext cx="969281" cy="600932"/>
          </a:xfrm>
          <a:prstGeom prst="rect">
            <a:avLst/>
          </a:prstGeom>
          <a:solidFill>
            <a:srgbClr val="FFFFFF"/>
          </a:solidFill>
        </p:spPr>
      </p:pic>
      <p:sp>
        <p:nvSpPr>
          <p:cNvPr id="47" name="Google Shape;583;p58">
            <a:extLst>
              <a:ext uri="{FF2B5EF4-FFF2-40B4-BE49-F238E27FC236}">
                <a16:creationId xmlns:a16="http://schemas.microsoft.com/office/drawing/2014/main" id="{987F7A1D-E860-4FA2-81DA-AD94A1879711}"/>
              </a:ext>
            </a:extLst>
          </p:cNvPr>
          <p:cNvSpPr txBox="1"/>
          <p:nvPr/>
        </p:nvSpPr>
        <p:spPr>
          <a:xfrm>
            <a:off x="0" y="766533"/>
            <a:ext cx="12191999" cy="46166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C4084"/>
                </a:solidFill>
                <a:effectLst/>
                <a:uLnTx/>
                <a:uFillTx/>
                <a:latin typeface="URW DIN" pitchFamily="2" charset="77"/>
                <a:ea typeface="Poppins SemiBold"/>
                <a:cs typeface="Poppins SemiBold"/>
                <a:sym typeface="Poppins SemiBold"/>
              </a:rPr>
              <a:t>Our </a:t>
            </a:r>
            <a:r>
              <a:rPr kumimoji="0" lang="en-US" sz="2400" b="1" i="0" u="none" strike="noStrike" kern="0" cap="none" spc="0" normalizeH="0" baseline="0" noProof="0" dirty="0">
                <a:ln>
                  <a:noFill/>
                </a:ln>
                <a:solidFill>
                  <a:srgbClr val="4C4084"/>
                </a:solidFill>
                <a:effectLst/>
                <a:uLnTx/>
                <a:uFillTx/>
                <a:latin typeface="URW DIN" pitchFamily="2" charset="77"/>
                <a:ea typeface="Poppins SemiBold"/>
                <a:cs typeface="Poppins SemiBold"/>
                <a:sym typeface="Poppins SemiBold"/>
              </a:rPr>
              <a:t>Clients</a:t>
            </a:r>
            <a:endParaRPr kumimoji="0" lang="en-US" sz="2000" b="1" i="0" u="none" strike="noStrike" kern="0" cap="none" spc="0" normalizeH="0" baseline="0" noProof="0" dirty="0">
              <a:ln>
                <a:noFill/>
              </a:ln>
              <a:solidFill>
                <a:srgbClr val="252A36"/>
              </a:solidFill>
              <a:effectLst/>
              <a:uLnTx/>
              <a:uFillTx/>
              <a:latin typeface="URW DIN" pitchFamily="2" charset="77"/>
              <a:ea typeface="Poppins SemiBold"/>
              <a:cs typeface="Poppins SemiBold"/>
              <a:sym typeface="Poppins SemiBold"/>
            </a:endParaRPr>
          </a:p>
        </p:txBody>
      </p:sp>
      <p:pic>
        <p:nvPicPr>
          <p:cNvPr id="1028" name="Picture 4" descr="Koch-Glitsch Acquires Chemical And Pharmaceutical Process Equipment And  Technology Supplier Julius Montz From The Pfaudler Group">
            <a:extLst>
              <a:ext uri="{FF2B5EF4-FFF2-40B4-BE49-F238E27FC236}">
                <a16:creationId xmlns:a16="http://schemas.microsoft.com/office/drawing/2014/main" id="{70BE8813-69F2-438A-B319-6EFF43F4289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49475" y="3415490"/>
            <a:ext cx="1582790" cy="2980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hlemmer » cable protection">
            <a:extLst>
              <a:ext uri="{FF2B5EF4-FFF2-40B4-BE49-F238E27FC236}">
                <a16:creationId xmlns:a16="http://schemas.microsoft.com/office/drawing/2014/main" id="{3285A482-F525-CED3-7937-AFDF8BEEE0A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991141" y="2348726"/>
            <a:ext cx="1034935" cy="3050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njoy Life - River Ridge">
            <a:extLst>
              <a:ext uri="{FF2B5EF4-FFF2-40B4-BE49-F238E27FC236}">
                <a16:creationId xmlns:a16="http://schemas.microsoft.com/office/drawing/2014/main" id="{FD71E782-A5C3-EFB3-20F8-700F494D97E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40549" y="5094503"/>
            <a:ext cx="548519" cy="4408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neyville - Bringing great food to life, for generations to enjoy.">
            <a:extLst>
              <a:ext uri="{FF2B5EF4-FFF2-40B4-BE49-F238E27FC236}">
                <a16:creationId xmlns:a16="http://schemas.microsoft.com/office/drawing/2014/main" id="{A91BCDCB-C6AD-D9DF-BDDD-F704464FE7E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817694" y="5605886"/>
            <a:ext cx="749582" cy="2823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bout – Miansai">
            <a:extLst>
              <a:ext uri="{FF2B5EF4-FFF2-40B4-BE49-F238E27FC236}">
                <a16:creationId xmlns:a16="http://schemas.microsoft.com/office/drawing/2014/main" id="{8C34F7E0-09C3-029F-CAAA-A5D06C53B16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176089" y="4626065"/>
            <a:ext cx="727003" cy="3231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ocky Mountain Soap Co. | West Edmonton Mall">
            <a:extLst>
              <a:ext uri="{FF2B5EF4-FFF2-40B4-BE49-F238E27FC236}">
                <a16:creationId xmlns:a16="http://schemas.microsoft.com/office/drawing/2014/main" id="{4C2785AC-3D59-874A-BD37-B6D7EF9DFB3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87298" y="4462785"/>
            <a:ext cx="688848" cy="68884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andle Warmers Etc. | Shop our Wax Melts, and Candle Warmers">
            <a:extLst>
              <a:ext uri="{FF2B5EF4-FFF2-40B4-BE49-F238E27FC236}">
                <a16:creationId xmlns:a16="http://schemas.microsoft.com/office/drawing/2014/main" id="{70785E01-684F-A8C8-EB27-8E5B146B7C4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52860" y="5699644"/>
            <a:ext cx="1065049" cy="2945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ptar Careers and Employment | Indeed.com">
            <a:extLst>
              <a:ext uri="{FF2B5EF4-FFF2-40B4-BE49-F238E27FC236}">
                <a16:creationId xmlns:a16="http://schemas.microsoft.com/office/drawing/2014/main" id="{7FDBAE4B-36B1-498D-6064-B169B0A3E2CD}"/>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t="32185" b="34740"/>
          <a:stretch/>
        </p:blipFill>
        <p:spPr bwMode="auto">
          <a:xfrm>
            <a:off x="8667688" y="5213616"/>
            <a:ext cx="860313" cy="28454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nthogyr – RMD Import">
            <a:extLst>
              <a:ext uri="{FF2B5EF4-FFF2-40B4-BE49-F238E27FC236}">
                <a16:creationId xmlns:a16="http://schemas.microsoft.com/office/drawing/2014/main" id="{5B8A971C-A541-ED9A-3FD5-34BE55472D5C}"/>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33700" b="36475"/>
          <a:stretch/>
        </p:blipFill>
        <p:spPr bwMode="auto">
          <a:xfrm>
            <a:off x="7343085" y="4680162"/>
            <a:ext cx="834510" cy="24889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Biomerics Announces Image Guided Intervention (IGI) Division">
            <a:extLst>
              <a:ext uri="{FF2B5EF4-FFF2-40B4-BE49-F238E27FC236}">
                <a16:creationId xmlns:a16="http://schemas.microsoft.com/office/drawing/2014/main" id="{5BC88EEA-476D-BE0C-3B3B-25E7E47C05AA}"/>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9926" t="35448" r="9023" b="42855"/>
          <a:stretch/>
        </p:blipFill>
        <p:spPr bwMode="auto">
          <a:xfrm>
            <a:off x="6208384" y="5168672"/>
            <a:ext cx="1134701" cy="23541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DIAM Bouchage Launches New Closures for Growing Sparkling Wine Market -  Wine Industry Advisor">
            <a:extLst>
              <a:ext uri="{FF2B5EF4-FFF2-40B4-BE49-F238E27FC236}">
                <a16:creationId xmlns:a16="http://schemas.microsoft.com/office/drawing/2014/main" id="{A2A924E1-C8DA-5CD5-96EC-5B9BDED68662}"/>
              </a:ext>
            </a:extLst>
          </p:cNvPr>
          <p:cNvPicPr>
            <a:picLocks noChangeAspect="1" noChangeArrowheads="1"/>
          </p:cNvPicPr>
          <p:nvPr/>
        </p:nvPicPr>
        <p:blipFill rotWithShape="1">
          <a:blip r:embed="rId38">
            <a:extLst>
              <a:ext uri="{28A0092B-C50C-407E-A947-70E740481C1C}">
                <a14:useLocalDpi xmlns:a14="http://schemas.microsoft.com/office/drawing/2010/main" val="0"/>
              </a:ext>
            </a:extLst>
          </a:blip>
          <a:srcRect l="16563" t="24881" r="15510" b="24633"/>
          <a:stretch/>
        </p:blipFill>
        <p:spPr bwMode="auto">
          <a:xfrm>
            <a:off x="8855956" y="5605142"/>
            <a:ext cx="536884" cy="39903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EMES - Crunchbase Company Profile &amp; Funding">
            <a:extLst>
              <a:ext uri="{FF2B5EF4-FFF2-40B4-BE49-F238E27FC236}">
                <a16:creationId xmlns:a16="http://schemas.microsoft.com/office/drawing/2014/main" id="{6C7B0FEE-2C0E-09D7-D4FE-D4A24D0C2E91}"/>
              </a:ext>
            </a:extLst>
          </p:cNvPr>
          <p:cNvPicPr>
            <a:picLocks noChangeAspect="1" noChangeArrowheads="1"/>
          </p:cNvPicPr>
          <p:nvPr/>
        </p:nvPicPr>
        <p:blipFill rotWithShape="1">
          <a:blip r:embed="rId39">
            <a:extLst>
              <a:ext uri="{28A0092B-C50C-407E-A947-70E740481C1C}">
                <a14:useLocalDpi xmlns:a14="http://schemas.microsoft.com/office/drawing/2010/main" val="0"/>
              </a:ext>
            </a:extLst>
          </a:blip>
          <a:srcRect t="31887" b="33122"/>
          <a:stretch/>
        </p:blipFill>
        <p:spPr bwMode="auto">
          <a:xfrm>
            <a:off x="9637082" y="2576127"/>
            <a:ext cx="784063" cy="27434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Miidex.com">
            <a:extLst>
              <a:ext uri="{FF2B5EF4-FFF2-40B4-BE49-F238E27FC236}">
                <a16:creationId xmlns:a16="http://schemas.microsoft.com/office/drawing/2014/main" id="{45EDC2EE-456F-DD0C-F081-AC0194549416}"/>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121953" y="3214459"/>
            <a:ext cx="886221" cy="26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526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ID" val="84f87276d65f3654"/>
  <p:tag name="DH_FLYSHEET_STYLE" val="2"/>
  <p:tag name="DH_AGENDA_OMIT" val="0"/>
  <p:tag name="DH_AGENDA_COLLAPSE" val="1"/>
  <p:tag name="DH_AGENDA_SKIP"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17.xml><?xml version="1.0" encoding="utf-8"?>
<p:tagLst xmlns:a="http://schemas.openxmlformats.org/drawingml/2006/main" xmlns:r="http://schemas.openxmlformats.org/officeDocument/2006/relationships" xmlns:p="http://schemas.openxmlformats.org/presentationml/2006/main">
  <p:tag name="MM_SLIDE_TYPE" val="6"/>
</p:tagLst>
</file>

<file path=ppt/tags/tag18.xml><?xml version="1.0" encoding="utf-8"?>
<p:tagLst xmlns:a="http://schemas.openxmlformats.org/drawingml/2006/main" xmlns:r="http://schemas.openxmlformats.org/officeDocument/2006/relationships" xmlns:p="http://schemas.openxmlformats.org/presentationml/2006/main">
  <p:tag name="MM_SLIDE_TYPE" val="6"/>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_SLIDE_TYPE" val="6"/>
</p:tagLst>
</file>

<file path=ppt/tags/tag21.xml><?xml version="1.0" encoding="utf-8"?>
<p:tagLst xmlns:a="http://schemas.openxmlformats.org/drawingml/2006/main" xmlns:r="http://schemas.openxmlformats.org/officeDocument/2006/relationships" xmlns:p="http://schemas.openxmlformats.org/presentationml/2006/main">
  <p:tag name="MM_SLIDE_TYPE" val="6"/>
</p:tagLst>
</file>

<file path=ppt/tags/tag22.xml><?xml version="1.0" encoding="utf-8"?>
<p:tagLst xmlns:a="http://schemas.openxmlformats.org/drawingml/2006/main" xmlns:r="http://schemas.openxmlformats.org/officeDocument/2006/relationships" xmlns:p="http://schemas.openxmlformats.org/presentationml/2006/main">
  <p:tag name="MM_SLIDE_TYPE" val="6"/>
</p:tagLst>
</file>

<file path=ppt/tags/tag23.xml><?xml version="1.0" encoding="utf-8"?>
<p:tagLst xmlns:a="http://schemas.openxmlformats.org/drawingml/2006/main" xmlns:r="http://schemas.openxmlformats.org/officeDocument/2006/relationships" xmlns:p="http://schemas.openxmlformats.org/presentationml/2006/main">
  <p:tag name="MM_SLIDE_TYPE" val="6"/>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_SLIDE_TYPE" val="6"/>
</p:tagLst>
</file>

<file path=ppt/tags/tag26.xml><?xml version="1.0" encoding="utf-8"?>
<p:tagLst xmlns:a="http://schemas.openxmlformats.org/drawingml/2006/main" xmlns:r="http://schemas.openxmlformats.org/officeDocument/2006/relationships" xmlns:p="http://schemas.openxmlformats.org/presentationml/2006/main">
  <p:tag name="MM_SLIDE_TYPE" val="4"/>
</p:tagLst>
</file>

<file path=ppt/tags/tag27.xml><?xml version="1.0" encoding="utf-8"?>
<p:tagLst xmlns:a="http://schemas.openxmlformats.org/drawingml/2006/main" xmlns:r="http://schemas.openxmlformats.org/officeDocument/2006/relationships" xmlns:p="http://schemas.openxmlformats.org/presentationml/2006/main">
  <p:tag name="MM_SLIDE_TYPE" val="6"/>
</p:tagLst>
</file>

<file path=ppt/tags/tag2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1fb620.pptx]]&gt;&lt;/Source&gt;&lt;SourceModified&gt;2022-03-07 09:18:10&lt;/SourceModified&gt;&lt;ParentId&gt;&lt;/ParentId&gt;&lt;LinkId&gt;560432b37d53ba90&lt;/LinkId&gt;&lt;FriendlyName&gt;&lt;/FriendlyName&gt;&lt;Type&gt;10&lt;/Type&gt;&lt;Address&gt;&lt;/Address&gt;&lt;LastUpdate&gt;2022-03-09 15:16:17&lt;/LastUpdate&gt;&lt;User&gt;&lt;/User&gt;&lt;/Link&gt;&lt;/Links&gt;"/>
</p:tagLst>
</file>

<file path=ppt/tags/tag2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1c769d.pptx]]&gt;&lt;/Source&gt;&lt;SourceModified&gt;2022-03-07 09:18:49&lt;/SourceModified&gt;&lt;ParentId&gt;&lt;/ParentId&gt;&lt;LinkId&gt;b13d3f50d14b048a&lt;/LinkId&gt;&lt;FriendlyName&gt;&lt;/FriendlyName&gt;&lt;Type&gt;10&lt;/Type&gt;&lt;Address&gt;&lt;/Address&gt;&lt;LastUpdate&gt;2022-03-09 15:16:24&lt;/LastUpdate&gt;&lt;User&gt;&lt;/User&gt;&lt;/Link&gt;&lt;/Links&gt;"/>
</p:tagLst>
</file>

<file path=ppt/tags/tag3.xml><?xml version="1.0" encoding="utf-8"?>
<p:tagLst xmlns:a="http://schemas.openxmlformats.org/drawingml/2006/main" xmlns:r="http://schemas.openxmlformats.org/officeDocument/2006/relationships" xmlns:p="http://schemas.openxmlformats.org/presentationml/2006/main">
  <p:tag name="MM_SLIDE_TYPE" val="7"/>
</p:tagLst>
</file>

<file path=ppt/tags/tag30.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f5ebed.pptx]]&gt;&lt;/Source&gt;&lt;SourceModified&gt;2022-03-07 09:19:29&lt;/SourceModified&gt;&lt;ParentId&gt;&lt;/ParentId&gt;&lt;LinkId&gt;779d110006b244bf&lt;/LinkId&gt;&lt;FriendlyName&gt;&lt;/FriendlyName&gt;&lt;Type&gt;10&lt;/Type&gt;&lt;Address&gt;&lt;/Address&gt;&lt;LastUpdate&gt;2022-03-09 15:16:32&lt;/LastUpdate&gt;&lt;User&gt;&lt;/User&gt;&lt;/Link&gt;&lt;/Links&gt;"/>
</p:tagLst>
</file>

<file path=ppt/tags/tag31.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0dae29.pptx]]&gt;&lt;/Source&gt;&lt;SourceModified&gt;2022-03-07 09:20:50&lt;/SourceModified&gt;&lt;ParentId&gt;&lt;/ParentId&gt;&lt;LinkId&gt;a3ad0a74c2e289dc&lt;/LinkId&gt;&lt;FriendlyName&gt;&lt;/FriendlyName&gt;&lt;Type&gt;10&lt;/Type&gt;&lt;Address&gt;&lt;/Address&gt;&lt;LastUpdate&gt;2022-03-09 15:16:51&lt;/LastUpdate&gt;&lt;User&gt;&lt;/User&gt;&lt;/Link&gt;&lt;/Links&gt;"/>
</p:tagLst>
</file>

<file path=ppt/tags/tag32.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17f852.pptx]]&gt;&lt;/Source&gt;&lt;SourceModified&gt;2022-03-07 09:22:07&lt;/SourceModified&gt;&lt;ParentId&gt;&lt;/ParentId&gt;&lt;LinkId&gt;4c91c801b5460fe4&lt;/LinkId&gt;&lt;FriendlyName&gt;&lt;/FriendlyName&gt;&lt;Type&gt;10&lt;/Type&gt;&lt;Address&gt;&lt;/Address&gt;&lt;LastUpdate&gt;2022-03-09 15:17:03&lt;/LastUpdate&gt;&lt;User&gt;&lt;/User&gt;&lt;/Link&gt;&lt;/Links&gt;"/>
</p:tagLst>
</file>

<file path=ppt/tags/tag3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0c8354.pptx]]&gt;&lt;/Source&gt;&lt;SourceModified&gt;2022-03-07 09:22:50&lt;/SourceModified&gt;&lt;ParentId&gt;&lt;/ParentId&gt;&lt;LinkId&gt;670591cf215bb725&lt;/LinkId&gt;&lt;FriendlyName&gt;&lt;/FriendlyName&gt;&lt;Type&gt;10&lt;/Type&gt;&lt;Address&gt;&lt;/Address&gt;&lt;LastUpdate&gt;2022-03-09 15:17:08&lt;/LastUpdate&gt;&lt;User&gt;&lt;/User&gt;&lt;/Link&gt;&lt;/Links&gt;"/>
</p:tagLst>
</file>

<file path=ppt/tags/tag34.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29614c.pptx]]&gt;&lt;/Source&gt;&lt;SourceModified&gt;2022-03-07 09:23:29&lt;/SourceModified&gt;&lt;ParentId&gt;&lt;/ParentId&gt;&lt;LinkId&gt;1d39487cab8a2c12&lt;/LinkId&gt;&lt;FriendlyName&gt;&lt;/FriendlyName&gt;&lt;Type&gt;10&lt;/Type&gt;&lt;Address&gt;&lt;/Address&gt;&lt;LastUpdate&gt;2022-03-09 15:17:25&lt;/LastUpdate&gt;&lt;User&gt;&lt;/User&gt;&lt;/Link&gt;&lt;/Links&gt;"/>
</p:tagLst>
</file>

<file path=ppt/tags/tag35.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7f4ff3.pptx]]&gt;&lt;/Source&gt;&lt;SourceModified&gt;2022-03-07 09:24:43&lt;/SourceModified&gt;&lt;ParentId&gt;&lt;/ParentId&gt;&lt;LinkId&gt;dbefda0bc8adc55a&lt;/LinkId&gt;&lt;FriendlyName&gt;&lt;/FriendlyName&gt;&lt;Type&gt;10&lt;/Type&gt;&lt;Address&gt;&lt;/Address&gt;&lt;LastUpdate&gt;2022-03-09 15:17:45&lt;/LastUpdate&gt;&lt;User&gt;&lt;/User&gt;&lt;/Link&gt;&lt;/Links&gt;"/>
</p:tagLst>
</file>

<file path=ppt/tags/tag36.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7f4ff3.pptx]]&gt;&lt;/Source&gt;&lt;SourceModified&gt;2022-03-07 09:24:43&lt;/SourceModified&gt;&lt;ParentId&gt;&lt;/ParentId&gt;&lt;LinkId&gt;dbefda0bc8adc55a&lt;/LinkId&gt;&lt;FriendlyName&gt;&lt;/FriendlyName&gt;&lt;Type&gt;10&lt;/Type&gt;&lt;Address&gt;&lt;/Address&gt;&lt;LastUpdate&gt;2022-03-09 15:17:50&lt;/LastUpdate&gt;&lt;User&gt;&lt;/User&gt;&lt;/Link&gt;&lt;/Links&gt;"/>
</p:tagLst>
</file>

<file path=ppt/tags/tag37.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522be4.pptx]]&gt;&lt;/Source&gt;&lt;SourceModified&gt;2022-03-07 09:25:34&lt;/SourceModified&gt;&lt;ParentId&gt;&lt;/ParentId&gt;&lt;LinkId&gt;a075e079c7836cd8&lt;/LinkId&gt;&lt;FriendlyName&gt;&lt;/FriendlyName&gt;&lt;Type&gt;10&lt;/Type&gt;&lt;Address&gt;&lt;/Address&gt;&lt;LastUpdate&gt;2022-03-09 15:17:58&lt;/LastUpdate&gt;&lt;User&gt;&lt;/User&gt;&lt;/Link&gt;&lt;/Links&gt;"/>
</p:tagLst>
</file>

<file path=ppt/tags/tag3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b606bc.pptx]]&gt;&lt;/Source&gt;&lt;SourceModified&gt;2022-03-07 09:26:29&lt;/SourceModified&gt;&lt;ParentId&gt;&lt;/ParentId&gt;&lt;LinkId&gt;2c42f66b9de4af34&lt;/LinkId&gt;&lt;FriendlyName&gt;&lt;/FriendlyName&gt;&lt;Type&gt;10&lt;/Type&gt;&lt;Address&gt;&lt;/Address&gt;&lt;LastUpdate&gt;2022-03-09 15:18:08&lt;/LastUpdate&gt;&lt;User&gt;&lt;/User&gt;&lt;/Link&gt;&lt;/Links&gt;"/>
</p:tagLst>
</file>

<file path=ppt/tags/tag3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5adb94.pptx]]&gt;&lt;/Source&gt;&lt;SourceModified&gt;2022-03-07 09:28:16&lt;/SourceModified&gt;&lt;ParentId&gt;&lt;/ParentId&gt;&lt;LinkId&gt;dbc8e3a0182e7938&lt;/LinkId&gt;&lt;FriendlyName&gt;&lt;/FriendlyName&gt;&lt;Type&gt;10&lt;/Type&gt;&lt;Address&gt;&lt;/Address&gt;&lt;LastUpdate&gt;2022-03-09 15:18:24&lt;/LastUpdate&gt;&lt;User&gt;&lt;/User&gt;&lt;/Link&gt;&lt;/Links&gt;"/>
</p:tagLst>
</file>

<file path=ppt/tags/tag4.xml><?xml version="1.0" encoding="utf-8"?>
<p:tagLst xmlns:a="http://schemas.openxmlformats.org/drawingml/2006/main" xmlns:r="http://schemas.openxmlformats.org/officeDocument/2006/relationships" xmlns:p="http://schemas.openxmlformats.org/presentationml/2006/main">
  <p:tag name="MM_SLIDE_TYPE" val="8"/>
</p:tagLst>
</file>

<file path=ppt/tags/tag40.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987cb7.pptx]]&gt;&lt;/Source&gt;&lt;SourceModified&gt;2022-03-07 09:29:08&lt;/SourceModified&gt;&lt;ParentId&gt;&lt;/ParentId&gt;&lt;LinkId&gt;bb9829feb4e718f0&lt;/LinkId&gt;&lt;FriendlyName&gt;&lt;/FriendlyName&gt;&lt;Type&gt;10&lt;/Type&gt;&lt;Address&gt;&lt;/Address&gt;&lt;LastUpdate&gt;2022-03-09 15:18:32&lt;/LastUpdate&gt;&lt;User&gt;&lt;/User&gt;&lt;/Link&gt;&lt;/Links&gt;"/>
</p:tagLst>
</file>

<file path=ppt/tags/tag41.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bb5b78.pptx]]&gt;&lt;/Source&gt;&lt;SourceModified&gt;2022-03-07 09:30:48&lt;/SourceModified&gt;&lt;ParentId&gt;&lt;/ParentId&gt;&lt;LinkId&gt;002529e02841569e&lt;/LinkId&gt;&lt;FriendlyName&gt;&lt;/FriendlyName&gt;&lt;Type&gt;10&lt;/Type&gt;&lt;Address&gt;&lt;/Address&gt;&lt;LastUpdate&gt;2022-03-09 15:18:52&lt;/LastUpdate&gt;&lt;User&gt;&lt;/User&gt;&lt;/Link&gt;&lt;/Links&gt;"/>
</p:tagLst>
</file>

<file path=ppt/tags/tag42.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43c6f3.pptx]]&gt;&lt;/Source&gt;&lt;SourceModified&gt;2022-03-07 09:31:35&lt;/SourceModified&gt;&lt;ParentId&gt;&lt;/ParentId&gt;&lt;LinkId&gt;e08eac644b94d064&lt;/LinkId&gt;&lt;FriendlyName&gt;&lt;/FriendlyName&gt;&lt;Type&gt;10&lt;/Type&gt;&lt;Address&gt;&lt;/Address&gt;&lt;LastUpdate&gt;2022-03-09 15:19:13&lt;/LastUpdate&gt;&lt;User&gt;&lt;/User&gt;&lt;/Link&gt;&lt;/Links&gt;"/>
</p:tagLst>
</file>

<file path=ppt/tags/tag4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fdbff5.pptx]]&gt;&lt;/Source&gt;&lt;SourceModified&gt;2022-03-07 09:32:23&lt;/SourceModified&gt;&lt;ParentId&gt;&lt;/ParentId&gt;&lt;LinkId&gt;84fc373b9b32638c&lt;/LinkId&gt;&lt;FriendlyName&gt;&lt;/FriendlyName&gt;&lt;Type&gt;10&lt;/Type&gt;&lt;Address&gt;&lt;/Address&gt;&lt;LastUpdate&gt;2022-03-09 15:19:21&lt;/LastUpdate&gt;&lt;User&gt;&lt;/User&gt;&lt;/Link&gt;&lt;/Links&gt;"/>
</p:tagLst>
</file>

<file path=ppt/tags/tag44.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8be8e3.pptx]]&gt;&lt;/Source&gt;&lt;SourceModified&gt;2022-03-07 09:33:10&lt;/SourceModified&gt;&lt;ParentId&gt;&lt;/ParentId&gt;&lt;LinkId&gt;3b3040c940c4be08&lt;/LinkId&gt;&lt;FriendlyName&gt;&lt;/FriendlyName&gt;&lt;Type&gt;10&lt;/Type&gt;&lt;Address&gt;&lt;/Address&gt;&lt;LastUpdate&gt;2022-03-09 15:19:30&lt;/LastUpdate&gt;&lt;User&gt;&lt;/User&gt;&lt;/Link&gt;&lt;/Links&gt;"/>
</p:tagLst>
</file>

<file path=ppt/tags/tag45.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0f3663.pptx]]&gt;&lt;/Source&gt;&lt;SourceModified&gt;2022-03-07 09:36:33&lt;/SourceModified&gt;&lt;ParentId&gt;&lt;/ParentId&gt;&lt;LinkId&gt;0ed767f9294486f2&lt;/LinkId&gt;&lt;FriendlyName&gt;&lt;/FriendlyName&gt;&lt;Type&gt;10&lt;/Type&gt;&lt;Address&gt;&lt;/Address&gt;&lt;LastUpdate&gt;2022-03-09 15:19:57&lt;/LastUpdate&gt;&lt;User&gt;&lt;/User&gt;&lt;/Link&gt;&lt;/Links&gt;"/>
</p:tagLst>
</file>

<file path=ppt/tags/tag46.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1.10.0&quot;&gt;&lt;Source&gt;&lt;![CDATA[%CLOUD_FOLDER%\Slides\aec3e2\19d452.pptx]]&gt;&lt;/Source&gt;&lt;SourceModified&gt;2022-03-07 09:38:08&lt;/SourceModified&gt;&lt;ParentId&gt;&lt;/ParentId&gt;&lt;LinkId&gt;97ea824cb3e6961b&lt;/LinkId&gt;&lt;FriendlyName&gt;&lt;/FriendlyName&gt;&lt;Type&gt;10&lt;/Type&gt;&lt;Address&gt;&lt;/Address&gt;&lt;LastUpdate&gt;2022-03-09 15:20:09&lt;/LastUpdate&gt;&lt;User&gt;&lt;/User&gt;&lt;/Link&gt;&lt;/Links&gt;"/>
</p:tagLst>
</file>

<file path=ppt/tags/tag5.xml><?xml version="1.0" encoding="utf-8"?>
<p:tagLst xmlns:a="http://schemas.openxmlformats.org/drawingml/2006/main" xmlns:r="http://schemas.openxmlformats.org/officeDocument/2006/relationships" xmlns:p="http://schemas.openxmlformats.org/presentationml/2006/main">
  <p:tag name="MM_SLIDE_TYPE" val="8"/>
</p:tagLst>
</file>

<file path=ppt/tags/tag6.xml><?xml version="1.0" encoding="utf-8"?>
<p:tagLst xmlns:a="http://schemas.openxmlformats.org/drawingml/2006/main" xmlns:r="http://schemas.openxmlformats.org/officeDocument/2006/relationships" xmlns:p="http://schemas.openxmlformats.org/presentationml/2006/main">
  <p:tag name="MM_SLIDE_TYPE" val="5"/>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1_Conception EN">
  <a:themeElements>
    <a:clrScheme name="DDTech">
      <a:dk1>
        <a:srgbClr val="252A36"/>
      </a:dk1>
      <a:lt1>
        <a:sysClr val="window" lastClr="FFFFFF"/>
      </a:lt1>
      <a:dk2>
        <a:srgbClr val="44546A"/>
      </a:dk2>
      <a:lt2>
        <a:srgbClr val="F1F1F1"/>
      </a:lt2>
      <a:accent1>
        <a:srgbClr val="4C4084"/>
      </a:accent1>
      <a:accent2>
        <a:srgbClr val="6667AB"/>
      </a:accent2>
      <a:accent3>
        <a:srgbClr val="F1F1F1"/>
      </a:accent3>
      <a:accent4>
        <a:srgbClr val="808080"/>
      </a:accent4>
      <a:accent5>
        <a:srgbClr val="4EC3E0"/>
      </a:accent5>
      <a:accent6>
        <a:srgbClr val="E56A54"/>
      </a:accent6>
      <a:hlink>
        <a:srgbClr val="0563C1"/>
      </a:hlink>
      <a:folHlink>
        <a:srgbClr val="954F72"/>
      </a:folHlink>
    </a:clrScheme>
    <a:fontScheme name="URW Din">
      <a:majorFont>
        <a:latin typeface="URW Din"/>
        <a:ea typeface=""/>
        <a:cs typeface=""/>
      </a:majorFont>
      <a:minorFont>
        <a:latin typeface="URW D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45700" rIns="91425" bIns="45700" anchor="t" anchorCtr="0">
        <a:noAutofit/>
      </a:bodyPr>
      <a:lstStyle>
        <a:defPPr marL="285750" indent="-285750" algn="just">
          <a:lnSpc>
            <a:spcPct val="150000"/>
          </a:lnSpc>
          <a:buClr>
            <a:srgbClr val="4C4084"/>
          </a:buClr>
          <a:buFont typeface="Zapf Dingbats"/>
          <a:buChar char="✛"/>
          <a:defRPr dirty="0">
            <a:solidFill>
              <a:srgbClr val="595959"/>
            </a:solidFill>
            <a:latin typeface="DIN 2014" panose="020B0504020202020204" pitchFamily="34" charset="77"/>
            <a:ea typeface="DIN 2014" panose="020B0504020202020204" pitchFamily="34" charset="77"/>
            <a:cs typeface="Open Sans"/>
            <a:sym typeface="Open Sans"/>
          </a:defRPr>
        </a:defPPr>
      </a:lstStyle>
    </a:txDef>
  </a:objectDefaults>
  <a:extraClrSchemeLst/>
  <a:extLst>
    <a:ext uri="{05A4C25C-085E-4340-85A3-A5531E510DB2}">
      <thm15:themeFamily xmlns:thm15="http://schemas.microsoft.com/office/thememl/2012/main" name="Intuiflow_TPP_Template_US" id="{3479F55F-80D4-4264-B3BA-C0378DB6469F}" vid="{423CA31C-0D3C-4249-AF07-1A92808315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44D19682E38468756A07AC03FD83F" ma:contentTypeVersion="16" ma:contentTypeDescription="Create a new document." ma:contentTypeScope="" ma:versionID="ab3a9405ccbec6dffea37a56557345cd">
  <xsd:schema xmlns:xsd="http://www.w3.org/2001/XMLSchema" xmlns:xs="http://www.w3.org/2001/XMLSchema" xmlns:p="http://schemas.microsoft.com/office/2006/metadata/properties" xmlns:ns2="1490d1ea-43b8-4821-a8c9-a8f7c7630236" xmlns:ns3="90112c14-1ecf-4763-8ac4-25a3996e058c" targetNamespace="http://schemas.microsoft.com/office/2006/metadata/properties" ma:root="true" ma:fieldsID="f1b4dc8bbf574a50c9b2e9da74fa2016" ns2:_="" ns3:_="">
    <xsd:import namespace="1490d1ea-43b8-4821-a8c9-a8f7c7630236"/>
    <xsd:import namespace="90112c14-1ecf-4763-8ac4-25a3996e058c"/>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0d1ea-43b8-4821-a8c9-a8f7c7630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1a24b2-eec2-4e1b-a521-35274303577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112c14-1ecf-4763-8ac4-25a3996e05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399937-ddb9-46e8-8ae2-f9890921a474}" ma:internalName="TaxCatchAll" ma:showField="CatchAllData" ma:web="90112c14-1ecf-4763-8ac4-25a3996e05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Properties xmlns="http://schemas.microsoft.com/sharepoint/v3" xsi:nil="true"/>
    <lcf76f155ced4ddcb4097134ff3c332f xmlns="ceb5170d-140c-4aa9-b889-adf2eac719c7">
      <Terms xmlns="http://schemas.microsoft.com/office/infopath/2007/PartnerControls"/>
    </lcf76f155ced4ddcb4097134ff3c332f>
    <TaxCatchAll xmlns="20a9896c-ac4a-4af5-9ff2-dbbc04ac6a16" xsi:nil="true"/>
    <_ip_UnifiedCompliancePolicyUIAction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66CEA7-5B2B-45A2-B46B-1A9BA556E2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90d1ea-43b8-4821-a8c9-a8f7c7630236"/>
    <ds:schemaRef ds:uri="90112c14-1ecf-4763-8ac4-25a3996e0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744003-7296-4B28-9B71-A32EA25EC6B3}">
  <ds:schemaRefs>
    <ds:schemaRef ds:uri="http://schemas.microsoft.com/sharepoint/v3"/>
    <ds:schemaRef ds:uri="ceb5170d-140c-4aa9-b889-adf2eac719c7"/>
    <ds:schemaRef ds:uri="http://purl.org/dc/elements/1.1/"/>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20a9896c-ac4a-4af5-9ff2-dbbc04ac6a16"/>
    <ds:schemaRef ds:uri="http://schemas.microsoft.com/office/2006/metadata/properties"/>
  </ds:schemaRefs>
</ds:datastoreItem>
</file>

<file path=customXml/itemProps3.xml><?xml version="1.0" encoding="utf-8"?>
<ds:datastoreItem xmlns:ds="http://schemas.openxmlformats.org/officeDocument/2006/customXml" ds:itemID="{97D775E0-3EBF-4373-836F-9394246CA7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89f7ad</Template>
  <TotalTime>603</TotalTime>
  <Words>1560</Words>
  <Application>Microsoft Macintosh PowerPoint</Application>
  <PresentationFormat>Widescreen</PresentationFormat>
  <Paragraphs>296</Paragraphs>
  <Slides>28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Calibri</vt:lpstr>
      <vt:lpstr>DIN 2014</vt:lpstr>
      <vt:lpstr>DIN 2014 Bold</vt:lpstr>
      <vt:lpstr>DIN2014-Light</vt:lpstr>
      <vt:lpstr>FreightSans Pro Bold</vt:lpstr>
      <vt:lpstr>FreightText Pro Bold</vt:lpstr>
      <vt:lpstr>Lato Medium</vt:lpstr>
      <vt:lpstr>Roboto</vt:lpstr>
      <vt:lpstr>URW DIN</vt:lpstr>
      <vt:lpstr>URW DIN</vt:lpstr>
      <vt:lpstr>Zapf Dingbats</vt:lpstr>
      <vt:lpstr>1_Conception 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Barciet</dc:creator>
  <cp:lastModifiedBy>Nicole Marcillac</cp:lastModifiedBy>
  <cp:revision>33</cp:revision>
  <dcterms:created xsi:type="dcterms:W3CDTF">2022-03-09T14:15:28Z</dcterms:created>
  <dcterms:modified xsi:type="dcterms:W3CDTF">2022-07-29T14:46:18Z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0x010100B7E44D19682E38468756A07AC03FD83F</vt:lpwstr>
  </property>
</Properties>
</file>